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BDFB"/>
    <a:srgbClr val="CCCC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2C45-51B3-4992-8B5C-89655AEDC46B}" type="datetimeFigureOut">
              <a:rPr lang="es-CO" smtClean="0"/>
              <a:t>23/01/2025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8E4EBB6-7924-4BF2-959F-D6608C2C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89531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2C45-51B3-4992-8B5C-89655AEDC46B}" type="datetimeFigureOut">
              <a:rPr lang="es-CO" smtClean="0"/>
              <a:t>23/01/2025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8E4EBB6-7924-4BF2-959F-D6608C2C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37931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2C45-51B3-4992-8B5C-89655AEDC46B}" type="datetimeFigureOut">
              <a:rPr lang="es-CO" smtClean="0"/>
              <a:t>23/01/2025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8E4EBB6-7924-4BF2-959F-D6608C2C4637}" type="slidenum">
              <a:rPr lang="es-CO" smtClean="0"/>
              <a:t>‹Nº›</a:t>
            </a:fld>
            <a:endParaRPr lang="es-CO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23117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2C45-51B3-4992-8B5C-89655AEDC46B}" type="datetimeFigureOut">
              <a:rPr lang="es-CO" smtClean="0"/>
              <a:t>23/01/2025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8E4EBB6-7924-4BF2-959F-D6608C2C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49641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2C45-51B3-4992-8B5C-89655AEDC46B}" type="datetimeFigureOut">
              <a:rPr lang="es-CO" smtClean="0"/>
              <a:t>23/01/2025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8E4EBB6-7924-4BF2-959F-D6608C2C4637}" type="slidenum">
              <a:rPr lang="es-CO" smtClean="0"/>
              <a:t>‹Nº›</a:t>
            </a:fld>
            <a:endParaRPr lang="es-CO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494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2C45-51B3-4992-8B5C-89655AEDC46B}" type="datetimeFigureOut">
              <a:rPr lang="es-CO" smtClean="0"/>
              <a:t>23/01/2025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8E4EBB6-7924-4BF2-959F-D6608C2C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2840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2C45-51B3-4992-8B5C-89655AEDC46B}" type="datetimeFigureOut">
              <a:rPr lang="es-CO" smtClean="0"/>
              <a:t>23/01/2025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4EBB6-7924-4BF2-959F-D6608C2C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79829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2C45-51B3-4992-8B5C-89655AEDC46B}" type="datetimeFigureOut">
              <a:rPr lang="es-CO" smtClean="0"/>
              <a:t>23/01/2025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4EBB6-7924-4BF2-959F-D6608C2C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1768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2C45-51B3-4992-8B5C-89655AEDC46B}" type="datetimeFigureOut">
              <a:rPr lang="es-CO" smtClean="0"/>
              <a:t>23/01/2025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4EBB6-7924-4BF2-959F-D6608C2C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3710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2C45-51B3-4992-8B5C-89655AEDC46B}" type="datetimeFigureOut">
              <a:rPr lang="es-CO" smtClean="0"/>
              <a:t>23/01/2025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8E4EBB6-7924-4BF2-959F-D6608C2C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69143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2C45-51B3-4992-8B5C-89655AEDC46B}" type="datetimeFigureOut">
              <a:rPr lang="es-CO" smtClean="0"/>
              <a:t>23/01/2025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8E4EBB6-7924-4BF2-959F-D6608C2C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6640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2C45-51B3-4992-8B5C-89655AEDC46B}" type="datetimeFigureOut">
              <a:rPr lang="es-CO" smtClean="0"/>
              <a:t>23/01/2025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8E4EBB6-7924-4BF2-959F-D6608C2C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5630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2C45-51B3-4992-8B5C-89655AEDC46B}" type="datetimeFigureOut">
              <a:rPr lang="es-CO" smtClean="0"/>
              <a:t>23/01/2025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4EBB6-7924-4BF2-959F-D6608C2C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8298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2C45-51B3-4992-8B5C-89655AEDC46B}" type="datetimeFigureOut">
              <a:rPr lang="es-CO" smtClean="0"/>
              <a:t>23/01/2025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4EBB6-7924-4BF2-959F-D6608C2C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83471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2C45-51B3-4992-8B5C-89655AEDC46B}" type="datetimeFigureOut">
              <a:rPr lang="es-CO" smtClean="0"/>
              <a:t>23/01/2025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4EBB6-7924-4BF2-959F-D6608C2C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34455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F2C45-51B3-4992-8B5C-89655AEDC46B}" type="datetimeFigureOut">
              <a:rPr lang="es-CO" smtClean="0"/>
              <a:t>23/01/2025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8E4EBB6-7924-4BF2-959F-D6608C2C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106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F2C45-51B3-4992-8B5C-89655AEDC46B}" type="datetimeFigureOut">
              <a:rPr lang="es-CO" smtClean="0"/>
              <a:t>23/01/2025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8E4EBB6-7924-4BF2-959F-D6608C2C463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100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DELL\Desktop\P.E.S.C.C.%20-%202025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8E13DD-7F41-4252-8DFE-D85274015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5741" y="436564"/>
            <a:ext cx="10080812" cy="921590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PROYECTO DE EDUCACIÓN SEXUAL Y CONSTRUCCIÓN DE CIUDADANÍA</a:t>
            </a:r>
            <a:br>
              <a:rPr lang="es-C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CO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INSTITUCIÓN EDUCATIVA SAN BARTOLOMÉ</a:t>
            </a:r>
            <a:br>
              <a:rPr lang="es-C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C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36A17EF-64CF-40AF-A3AE-1CBFBE7FFA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35521" y="1358154"/>
            <a:ext cx="8520953" cy="445527"/>
          </a:xfrm>
        </p:spPr>
        <p:txBody>
          <a:bodyPr>
            <a:noAutofit/>
          </a:bodyPr>
          <a:lstStyle/>
          <a:p>
            <a:pPr algn="ctr"/>
            <a:r>
              <a:rPr lang="es-CO" sz="2300" b="1" dirty="0">
                <a:effectLst/>
                <a:latin typeface="Gabriola" panose="04040605051002020D02" pitchFamily="82" charset="0"/>
                <a:ea typeface="Calibri" panose="020F0502020204030204" pitchFamily="34" charset="0"/>
                <a:cs typeface="Arial" panose="020B0604020202020204" pitchFamily="34" charset="0"/>
              </a:rPr>
              <a:t>“AFECTO Y EMOCIÓN, LA LLAVE DE TODA COMUNICACIÓN”</a:t>
            </a:r>
            <a:endParaRPr lang="es-CO" sz="23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A39C34A-45C9-489C-8817-412B7B214A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7036" y="2355663"/>
            <a:ext cx="6257925" cy="3514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5267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6C9F19-52DC-4DF6-A942-9882144EA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8761" y="2148110"/>
            <a:ext cx="8911687" cy="1428808"/>
          </a:xfrm>
        </p:spPr>
        <p:txBody>
          <a:bodyPr>
            <a:normAutofit/>
          </a:bodyPr>
          <a:lstStyle/>
          <a:p>
            <a:r>
              <a:rPr lang="es-MX" sz="4000" dirty="0"/>
              <a:t>¡MUCHAS GRACIAS!</a:t>
            </a:r>
            <a:endParaRPr lang="es-CO" sz="4000" dirty="0"/>
          </a:p>
        </p:txBody>
      </p:sp>
    </p:spTree>
    <p:extLst>
      <p:ext uri="{BB962C8B-B14F-4D97-AF65-F5344CB8AC3E}">
        <p14:creationId xmlns:p14="http://schemas.microsoft.com/office/powerpoint/2010/main" val="2055965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43113C-2033-4AF7-960B-0B4807E1C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484156"/>
            <a:ext cx="8911687" cy="1280890"/>
          </a:xfrm>
        </p:spPr>
        <p:txBody>
          <a:bodyPr/>
          <a:lstStyle/>
          <a:p>
            <a:r>
              <a:rPr lang="es-MX" dirty="0"/>
              <a:t>Integrantes 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D21EFF-B9A7-47F1-A292-45302E077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323" y="2039471"/>
            <a:ext cx="8915400" cy="377762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sz="2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Ingrid Tello Ortiz</a:t>
            </a:r>
            <a:endParaRPr lang="es-CO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sz="2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Yuli </a:t>
            </a:r>
            <a:r>
              <a:rPr lang="es-CO" sz="23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Guachavez</a:t>
            </a:r>
            <a:r>
              <a:rPr lang="es-CO" sz="2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Domínguez</a:t>
            </a:r>
            <a:endParaRPr lang="es-CO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sz="2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Andrea Maya Pantoja</a:t>
            </a:r>
            <a:endParaRPr lang="es-CO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sz="2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Jael Ceballos Sánchez </a:t>
            </a:r>
            <a:endParaRPr lang="es-CO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sz="23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Olga Estrada Rivera</a:t>
            </a:r>
            <a:endParaRPr lang="es-CO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CO" sz="23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Eimar Andrés Benavides</a:t>
            </a:r>
            <a:endParaRPr lang="es-CO" sz="23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BE6F98A-DA76-4DBC-B0F3-AB3B23E796E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21" r="15968"/>
          <a:stretch/>
        </p:blipFill>
        <p:spPr>
          <a:xfrm>
            <a:off x="5701553" y="1196788"/>
            <a:ext cx="5580529" cy="4935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393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22B23B-4FF9-4DB8-9B4D-48A969866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Objetivo general	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F25CA2-A513-44A4-9894-E22FD91CF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CO" sz="25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Generar practicas pedagógicas que permitan a los estudiantes fortalecer las relaciones interpersonales y fomentar su desarrollo emocional a través de la expresión de afecto en diversos contextos. </a:t>
            </a:r>
            <a:endParaRPr lang="es-CO" sz="2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43622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30CC40-1E0A-4B1F-B85C-D358AF354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Objetivos específicos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CE30BD-BFCC-40A7-BF3B-5EF60E797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Diseñar actividades pedagógicas que promuevan la expresión de afecto como una herramienta para mejorar las relaciones interpersonales entre los estudiantes.</a:t>
            </a:r>
          </a:p>
          <a:p>
            <a:pPr algn="just"/>
            <a:r>
              <a:rPr lang="es-ES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Implementar estrategias educativas que integren la función afectiva en el desarrollo de los estudiantes dentro del aula. </a:t>
            </a:r>
          </a:p>
          <a:p>
            <a:pPr algn="just"/>
            <a:r>
              <a:rPr lang="es-CO" sz="25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Evaluar el impacto de las prácticas pedagógicas enfocadas en la expresión de afecto sobre el clima escolar y el bienestar emocional de los estudiantes.</a:t>
            </a:r>
            <a:endParaRPr lang="es-CO" sz="25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976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7A415E-B7CA-4249-B6BD-62FC945CE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Hilo Conductor</a:t>
            </a:r>
            <a:endParaRPr lang="es-CO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56E038C7-DDA6-4FA5-B7EC-5A279B6733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7476726"/>
              </p:ext>
            </p:extLst>
          </p:nvPr>
        </p:nvGraphicFramePr>
        <p:xfrm>
          <a:off x="2589213" y="2640592"/>
          <a:ext cx="8915400" cy="27642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66153">
                  <a:extLst>
                    <a:ext uri="{9D8B030D-6E8A-4147-A177-3AD203B41FA5}">
                      <a16:colId xmlns:a16="http://schemas.microsoft.com/office/drawing/2014/main" val="1528569227"/>
                    </a:ext>
                  </a:extLst>
                </a:gridCol>
                <a:gridCol w="5149247">
                  <a:extLst>
                    <a:ext uri="{9D8B030D-6E8A-4147-A177-3AD203B41FA5}">
                      <a16:colId xmlns:a16="http://schemas.microsoft.com/office/drawing/2014/main" val="1979851414"/>
                    </a:ext>
                  </a:extLst>
                </a:gridCol>
              </a:tblGrid>
              <a:tr h="2764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25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2500" dirty="0">
                          <a:effectLst/>
                        </a:rPr>
                        <a:t>FUNCIÓN AFECTIVA: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2500" dirty="0">
                          <a:effectLst/>
                        </a:rPr>
                        <a:t>EXPRESIÓN DE AFECTO </a:t>
                      </a:r>
                      <a:endParaRPr lang="es-CO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26" marR="36226" marT="921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500" dirty="0">
                          <a:effectLst/>
                        </a:rPr>
                        <a:t>Comprendo que expresar y recibir afecto promueve el bienestar humano y fortalece las relaciones. </a:t>
                      </a:r>
                      <a:endParaRPr lang="es-CO" sz="2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226" marR="36226" marT="9210" marB="0"/>
                </a:tc>
                <a:extLst>
                  <a:ext uri="{0D108BD9-81ED-4DB2-BD59-A6C34878D82A}">
                    <a16:rowId xmlns:a16="http://schemas.microsoft.com/office/drawing/2014/main" val="7544200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4723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C67B7A-1552-4841-9F50-4A51410CB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Actividades</a:t>
            </a:r>
            <a:endParaRPr lang="es-CO" dirty="0"/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AD2842A5-1F6F-49C4-BCC3-2585B84337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0245109"/>
              </p:ext>
            </p:extLst>
          </p:nvPr>
        </p:nvGraphicFramePr>
        <p:xfrm>
          <a:off x="2151529" y="1905000"/>
          <a:ext cx="8740588" cy="39310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12880">
                  <a:extLst>
                    <a:ext uri="{9D8B030D-6E8A-4147-A177-3AD203B41FA5}">
                      <a16:colId xmlns:a16="http://schemas.microsoft.com/office/drawing/2014/main" val="1674244848"/>
                    </a:ext>
                  </a:extLst>
                </a:gridCol>
                <a:gridCol w="2913854">
                  <a:extLst>
                    <a:ext uri="{9D8B030D-6E8A-4147-A177-3AD203B41FA5}">
                      <a16:colId xmlns:a16="http://schemas.microsoft.com/office/drawing/2014/main" val="2857783921"/>
                    </a:ext>
                  </a:extLst>
                </a:gridCol>
                <a:gridCol w="2913854">
                  <a:extLst>
                    <a:ext uri="{9D8B030D-6E8A-4147-A177-3AD203B41FA5}">
                      <a16:colId xmlns:a16="http://schemas.microsoft.com/office/drawing/2014/main" val="269561021"/>
                    </a:ext>
                  </a:extLst>
                </a:gridCol>
              </a:tblGrid>
              <a:tr h="2923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</a:rPr>
                        <a:t>FECHA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</a:rPr>
                        <a:t>ACTIVIDAD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</a:rPr>
                        <a:t>RESPONSABLES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8984249"/>
                  </a:ext>
                </a:extLst>
              </a:tr>
              <a:tr h="12027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</a:rPr>
                        <a:t>21-01-2025, 22-01-2025 y 23-01-2025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</a:rPr>
                        <a:t>Elaboración del proyecto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effectLst/>
                        </a:rPr>
                        <a:t>Integrantes área de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effectLst/>
                        </a:rPr>
                        <a:t>inglés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</a:rPr>
                        <a:t> 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2833671"/>
                  </a:ext>
                </a:extLst>
              </a:tr>
              <a:tr h="15263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</a:rPr>
                        <a:t>21-01-2025 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</a:rPr>
                        <a:t>Elaboración de matrices pedagógicas por grupos de grados: preescolar, Básica primaria y Básica secundaria.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effectLst/>
                        </a:rPr>
                        <a:t>Integrantes del proyecto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9019512"/>
                  </a:ext>
                </a:extLst>
              </a:tr>
              <a:tr h="909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</a:rPr>
                        <a:t>23-01-2025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</a:rPr>
                        <a:t>Socialización del proyecto a directivos y docentes.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 dirty="0">
                          <a:effectLst/>
                        </a:rPr>
                        <a:t>Integrantes del proyecto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7153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6607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B00DE3-64D7-465F-B983-CBE068162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1CCB8228-8265-4D4A-B4CF-026EA952F5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3060915"/>
              </p:ext>
            </p:extLst>
          </p:nvPr>
        </p:nvGraphicFramePr>
        <p:xfrm>
          <a:off x="1627095" y="416859"/>
          <a:ext cx="10085293" cy="50811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83375">
                  <a:extLst>
                    <a:ext uri="{9D8B030D-6E8A-4147-A177-3AD203B41FA5}">
                      <a16:colId xmlns:a16="http://schemas.microsoft.com/office/drawing/2014/main" val="1817371317"/>
                    </a:ext>
                  </a:extLst>
                </a:gridCol>
                <a:gridCol w="6850619">
                  <a:extLst>
                    <a:ext uri="{9D8B030D-6E8A-4147-A177-3AD203B41FA5}">
                      <a16:colId xmlns:a16="http://schemas.microsoft.com/office/drawing/2014/main" val="1972294184"/>
                    </a:ext>
                  </a:extLst>
                </a:gridCol>
                <a:gridCol w="1451299">
                  <a:extLst>
                    <a:ext uri="{9D8B030D-6E8A-4147-A177-3AD203B41FA5}">
                      <a16:colId xmlns:a16="http://schemas.microsoft.com/office/drawing/2014/main" val="966038701"/>
                    </a:ext>
                  </a:extLst>
                </a:gridCol>
              </a:tblGrid>
              <a:tr h="3377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dirty="0">
                          <a:effectLst/>
                        </a:rPr>
                        <a:t>10-02-2025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964" marR="319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b="0" dirty="0">
                          <a:solidFill>
                            <a:schemeClr val="tx1"/>
                          </a:solidFill>
                          <a:effectLst/>
                        </a:rPr>
                        <a:t>Entrega de la matriz pedagógica por grupos de grados a docentes </a:t>
                      </a:r>
                      <a:endParaRPr lang="es-CO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964" marR="3196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400" b="0" dirty="0">
                          <a:solidFill>
                            <a:schemeClr val="tx1"/>
                          </a:solidFill>
                          <a:effectLst/>
                        </a:rPr>
                        <a:t>Integrantes del proyecto</a:t>
                      </a:r>
                      <a:endParaRPr lang="es-CO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964" marR="3196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992674"/>
                  </a:ext>
                </a:extLst>
              </a:tr>
              <a:tr h="14455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dirty="0">
                          <a:effectLst/>
                        </a:rPr>
                        <a:t>06-03-2025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964" marR="319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dirty="0">
                          <a:effectLst/>
                        </a:rPr>
                        <a:t>Reunión con la mesa de trabajo conformada.</a:t>
                      </a:r>
                      <a:endParaRPr lang="es-CO" sz="14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buFont typeface="Wingdings" panose="05000000000000000000" pitchFamily="2" charset="2"/>
                        <a:buChar char=""/>
                      </a:pPr>
                      <a:r>
                        <a:rPr lang="es-MX" sz="1400" dirty="0">
                          <a:effectLst/>
                        </a:rPr>
                        <a:t>Rector.  William Jorge Cifuentes</a:t>
                      </a:r>
                      <a:endParaRPr lang="es-CO" sz="14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buFont typeface="Wingdings" panose="05000000000000000000" pitchFamily="2" charset="2"/>
                        <a:buChar char=""/>
                      </a:pPr>
                      <a:r>
                        <a:rPr lang="es-MX" sz="1400" dirty="0">
                          <a:effectLst/>
                        </a:rPr>
                        <a:t>Coordinadora académica:  </a:t>
                      </a:r>
                      <a:r>
                        <a:rPr lang="es-MX" sz="1400" dirty="0" err="1">
                          <a:effectLst/>
                        </a:rPr>
                        <a:t>Elianeth</a:t>
                      </a:r>
                      <a:r>
                        <a:rPr lang="es-MX" sz="1400" dirty="0">
                          <a:effectLst/>
                        </a:rPr>
                        <a:t> Guerrero.</a:t>
                      </a:r>
                      <a:endParaRPr lang="es-CO" sz="14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buFont typeface="Wingdings" panose="05000000000000000000" pitchFamily="2" charset="2"/>
                        <a:buChar char=""/>
                      </a:pPr>
                      <a:r>
                        <a:rPr lang="es-MX" sz="1400" dirty="0">
                          <a:effectLst/>
                        </a:rPr>
                        <a:t>Coordinador de disciplina:  Edmundo Luna</a:t>
                      </a:r>
                      <a:endParaRPr lang="es-CO" sz="14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buFont typeface="Wingdings" panose="05000000000000000000" pitchFamily="2" charset="2"/>
                        <a:buChar char=""/>
                      </a:pPr>
                      <a:r>
                        <a:rPr lang="es-MX" sz="1400" dirty="0">
                          <a:effectLst/>
                        </a:rPr>
                        <a:t>Orientadora escolar. Argenis Cuarán</a:t>
                      </a:r>
                      <a:endParaRPr lang="es-CO" sz="14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40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s-MX" sz="1400" dirty="0">
                          <a:effectLst/>
                        </a:rPr>
                        <a:t>Integrantes del proyecto.  </a:t>
                      </a:r>
                      <a:endParaRPr lang="es-CO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964" marR="3196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400" dirty="0">
                          <a:effectLst/>
                        </a:rPr>
                        <a:t>Integrantes del proyecto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964" marR="3196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0491648"/>
                  </a:ext>
                </a:extLst>
              </a:tr>
              <a:tr h="30979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>
                          <a:effectLst/>
                        </a:rPr>
                        <a:t>25-03-2025</a:t>
                      </a:r>
                      <a:endParaRPr lang="es-CO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964" marR="319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dirty="0">
                          <a:effectLst/>
                        </a:rPr>
                        <a:t>Elaboración y entrega de oficios a entidades de salud externas para la orientación y capacitación a estudiantes y padres de familia de la institución relacionados con la siguiente temática</a:t>
                      </a:r>
                      <a:r>
                        <a:rPr lang="es-CO" sz="1400" dirty="0">
                          <a:effectLst/>
                        </a:rPr>
                        <a:t>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buFont typeface="Wingdings" panose="05000000000000000000" pitchFamily="2" charset="2"/>
                        <a:buChar char=""/>
                      </a:pPr>
                      <a:r>
                        <a:rPr lang="es-MX" sz="1400" dirty="0">
                          <a:effectLst/>
                        </a:rPr>
                        <a:t>La expresión de afecto como herramienta en la resolución de conflictos. </a:t>
                      </a:r>
                      <a:endParaRPr lang="es-CO" sz="14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buFont typeface="Wingdings" panose="05000000000000000000" pitchFamily="2" charset="2"/>
                        <a:buChar char=""/>
                      </a:pPr>
                      <a:r>
                        <a:rPr lang="es-MX" sz="1400" dirty="0">
                          <a:effectLst/>
                        </a:rPr>
                        <a:t>El papel de la comunicación emocional en la construcción de relaciones saludables. </a:t>
                      </a:r>
                      <a:endParaRPr lang="es-CO" sz="14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buFont typeface="Wingdings" panose="05000000000000000000" pitchFamily="2" charset="2"/>
                        <a:buChar char=""/>
                      </a:pPr>
                      <a:r>
                        <a:rPr lang="es-MX" sz="1400" dirty="0">
                          <a:effectLst/>
                        </a:rPr>
                        <a:t>Prácticas pedagógicas para fomentar la empatía y el respecto en el aula. </a:t>
                      </a:r>
                      <a:endParaRPr lang="es-CO" sz="14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buFont typeface="Wingdings" panose="05000000000000000000" pitchFamily="2" charset="2"/>
                        <a:buChar char=""/>
                      </a:pPr>
                      <a:r>
                        <a:rPr lang="es-MX" sz="1400" dirty="0">
                          <a:effectLst/>
                        </a:rPr>
                        <a:t>La función afectiva en el desarrollo de habilidades sociales. </a:t>
                      </a:r>
                      <a:endParaRPr lang="es-CO" sz="14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40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s-MX" sz="1400" dirty="0">
                          <a:effectLst/>
                        </a:rPr>
                        <a:t>Cómo integrar la expresión de emociones en las actividades de aprendizaje. </a:t>
                      </a:r>
                      <a:endParaRPr lang="es-CO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964" marR="3196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400" dirty="0">
                          <a:effectLst/>
                        </a:rPr>
                        <a:t>Integrantes del proyecto</a:t>
                      </a:r>
                      <a:endParaRPr lang="es-CO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964" marR="3196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6872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1768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0E8162-A3D4-4F5E-BBB9-4E62FE999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9DBD7D2A-D599-492F-978F-A482D405BF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300738"/>
              </p:ext>
            </p:extLst>
          </p:nvPr>
        </p:nvGraphicFramePr>
        <p:xfrm>
          <a:off x="2138081" y="941293"/>
          <a:ext cx="8243048" cy="46887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7070">
                  <a:extLst>
                    <a:ext uri="{9D8B030D-6E8A-4147-A177-3AD203B41FA5}">
                      <a16:colId xmlns:a16="http://schemas.microsoft.com/office/drawing/2014/main" val="3050110663"/>
                    </a:ext>
                  </a:extLst>
                </a:gridCol>
                <a:gridCol w="3680625">
                  <a:extLst>
                    <a:ext uri="{9D8B030D-6E8A-4147-A177-3AD203B41FA5}">
                      <a16:colId xmlns:a16="http://schemas.microsoft.com/office/drawing/2014/main" val="629526596"/>
                    </a:ext>
                  </a:extLst>
                </a:gridCol>
                <a:gridCol w="1815353">
                  <a:extLst>
                    <a:ext uri="{9D8B030D-6E8A-4147-A177-3AD203B41FA5}">
                      <a16:colId xmlns:a16="http://schemas.microsoft.com/office/drawing/2014/main" val="3634967705"/>
                    </a:ext>
                  </a:extLst>
                </a:gridCol>
              </a:tblGrid>
              <a:tr h="13721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</a:rPr>
                        <a:t>1er y 2do periodo.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Aplicación de matrices en los diferentes grupos de grados</a:t>
                      </a:r>
                      <a:endParaRPr lang="es-CO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Integrantes del proyecto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5455261"/>
                  </a:ext>
                </a:extLst>
              </a:tr>
              <a:tr h="4415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</a:rPr>
                        <a:t>Al finalizar cada periodo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</a:rPr>
                        <a:t>Reunión mesa de trabajo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effectLst/>
                        </a:rPr>
                        <a:t> 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356759"/>
                  </a:ext>
                </a:extLst>
              </a:tr>
              <a:tr h="2303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</a:rPr>
                        <a:t>18-09-2025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dirty="0">
                          <a:effectLst/>
                        </a:rPr>
                        <a:t>Recolección de evidencias a docentes actividades realizadas según matriz pedagógica por grupos de grados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>
                          <a:effectLst/>
                        </a:rPr>
                        <a:t> 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0373617"/>
                  </a:ext>
                </a:extLst>
              </a:tr>
              <a:tr h="4415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</a:rPr>
                        <a:t>08 al 21-12-2025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</a:rPr>
                        <a:t>Evaluación</a:t>
                      </a:r>
                      <a:endParaRPr lang="es-CO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800" dirty="0">
                          <a:effectLst/>
                        </a:rPr>
                        <a:t> </a:t>
                      </a:r>
                      <a:endParaRPr lang="es-CO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94932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774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3CF733-9B46-4B70-AE93-A605F0D2D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2784" y="2614275"/>
            <a:ext cx="8911687" cy="1280890"/>
          </a:xfrm>
        </p:spPr>
        <p:txBody>
          <a:bodyPr/>
          <a:lstStyle/>
          <a:p>
            <a:r>
              <a:rPr lang="es-MX" dirty="0">
                <a:hlinkClick r:id="rId2" action="ppaction://hlinkfile"/>
              </a:rPr>
              <a:t>MATRICES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44441998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</TotalTime>
  <Words>416</Words>
  <Application>Microsoft Office PowerPoint</Application>
  <PresentationFormat>Panorámica</PresentationFormat>
  <Paragraphs>68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8" baseType="lpstr">
      <vt:lpstr>Arial</vt:lpstr>
      <vt:lpstr>Bookman Old Style</vt:lpstr>
      <vt:lpstr>Calibri</vt:lpstr>
      <vt:lpstr>Century Gothic</vt:lpstr>
      <vt:lpstr>Gabriola</vt:lpstr>
      <vt:lpstr>Wingdings</vt:lpstr>
      <vt:lpstr>Wingdings 3</vt:lpstr>
      <vt:lpstr>Espiral</vt:lpstr>
      <vt:lpstr>PROYECTO DE EDUCACIÓN SEXUAL Y CONSTRUCCIÓN DE CIUDADANÍA INSTITUCIÓN EDUCATIVA SAN BARTOLOMÉ   </vt:lpstr>
      <vt:lpstr>Integrantes </vt:lpstr>
      <vt:lpstr>Objetivo general </vt:lpstr>
      <vt:lpstr>Objetivos específicos</vt:lpstr>
      <vt:lpstr>Hilo Conductor</vt:lpstr>
      <vt:lpstr>Actividades</vt:lpstr>
      <vt:lpstr>Presentación de PowerPoint</vt:lpstr>
      <vt:lpstr>Presentación de PowerPoint</vt:lpstr>
      <vt:lpstr>MATRICES</vt:lpstr>
      <vt:lpstr>¡MUCHAS GRACIAS!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 DE EDUCACIÓN SEXUAL Y CONSTRUCCIÓN DE CIUDADANÍA INSTITUCIÓN EDUCATIVA SAN BARTOLOMÉ   </dc:title>
  <dc:creator>DELL</dc:creator>
  <cp:lastModifiedBy>DELL</cp:lastModifiedBy>
  <cp:revision>2</cp:revision>
  <dcterms:created xsi:type="dcterms:W3CDTF">2025-01-23T15:36:16Z</dcterms:created>
  <dcterms:modified xsi:type="dcterms:W3CDTF">2025-01-23T16:05:06Z</dcterms:modified>
</cp:coreProperties>
</file>