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72" r:id="rId4"/>
    <p:sldId id="273" r:id="rId5"/>
    <p:sldId id="259" r:id="rId6"/>
    <p:sldId id="274" r:id="rId7"/>
    <p:sldId id="261" r:id="rId8"/>
    <p:sldId id="262" r:id="rId9"/>
    <p:sldId id="275" r:id="rId10"/>
    <p:sldId id="263" r:id="rId11"/>
    <p:sldId id="276" r:id="rId12"/>
    <p:sldId id="277" r:id="rId13"/>
    <p:sldId id="264" r:id="rId14"/>
    <p:sldId id="265" r:id="rId15"/>
    <p:sldId id="266" r:id="rId16"/>
    <p:sldId id="267" r:id="rId17"/>
    <p:sldId id="268"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59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394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522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4283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3423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1529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683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8902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327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860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83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1/23/2025</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276043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9610" y="172943"/>
            <a:ext cx="9497492" cy="1916084"/>
          </a:xfrm>
        </p:spPr>
        <p:txBody>
          <a:bodyPr/>
          <a:lstStyle/>
          <a:p>
            <a:pPr algn="ctr"/>
            <a:r>
              <a:rPr lang="es-ES" dirty="0">
                <a:solidFill>
                  <a:schemeClr val="tx2"/>
                </a:solidFill>
                <a:latin typeface="Showcard Gothic" panose="04020904020102020604" pitchFamily="82" charset="0"/>
              </a:rPr>
              <a:t>PROYECTO DE  ATENCIóN  A LA DIVERSIDAD </a:t>
            </a:r>
            <a:r>
              <a:rPr lang="es-ES" dirty="0" smtClean="0">
                <a:solidFill>
                  <a:schemeClr val="tx2"/>
                </a:solidFill>
                <a:latin typeface="Showcard Gothic" panose="04020904020102020604" pitchFamily="82" charset="0"/>
              </a:rPr>
              <a:t>2025</a:t>
            </a:r>
            <a:endParaRPr lang="es-CO" dirty="0">
              <a:solidFill>
                <a:schemeClr val="tx2"/>
              </a:solidFill>
            </a:endParaRPr>
          </a:p>
        </p:txBody>
      </p:sp>
      <p:sp>
        <p:nvSpPr>
          <p:cNvPr id="3" name="Subtítulo 2"/>
          <p:cNvSpPr>
            <a:spLocks noGrp="1"/>
          </p:cNvSpPr>
          <p:nvPr>
            <p:ph type="subTitle" idx="1"/>
          </p:nvPr>
        </p:nvSpPr>
        <p:spPr>
          <a:xfrm>
            <a:off x="208019" y="3816150"/>
            <a:ext cx="4879368" cy="1714454"/>
          </a:xfrm>
        </p:spPr>
        <p:txBody>
          <a:bodyPr>
            <a:normAutofit fontScale="92500" lnSpcReduction="10000"/>
          </a:bodyPr>
          <a:lstStyle/>
          <a:p>
            <a:pPr lvl="0" algn="ctr"/>
            <a:r>
              <a:rPr lang="es-ES" sz="2400" b="1" dirty="0">
                <a:solidFill>
                  <a:schemeClr val="tx2">
                    <a:lumMod val="75000"/>
                  </a:schemeClr>
                </a:solidFill>
                <a:latin typeface="Showcard Gothic" panose="04020904020102020604" pitchFamily="82" charset="0"/>
              </a:rPr>
              <a:t>Responsable .</a:t>
            </a:r>
          </a:p>
          <a:p>
            <a:pPr lvl="0" algn="ctr"/>
            <a:r>
              <a:rPr lang="es-ES" sz="2400" b="1" dirty="0">
                <a:solidFill>
                  <a:schemeClr val="tx2">
                    <a:lumMod val="75000"/>
                  </a:schemeClr>
                </a:solidFill>
                <a:latin typeface="Showcard Gothic" panose="04020904020102020604" pitchFamily="82" charset="0"/>
              </a:rPr>
              <a:t>Argenis Jhoana Cuaran </a:t>
            </a:r>
          </a:p>
          <a:p>
            <a:pPr lvl="0" algn="ctr"/>
            <a:r>
              <a:rPr lang="es-ES" sz="2900" b="1" dirty="0">
                <a:solidFill>
                  <a:schemeClr val="tx2">
                    <a:lumMod val="75000"/>
                  </a:schemeClr>
                </a:solidFill>
                <a:latin typeface="Blackadder ITC" panose="04020505051007020D02" pitchFamily="82" charset="0"/>
              </a:rPr>
              <a:t>Docente Orientadora </a:t>
            </a:r>
          </a:p>
          <a:p>
            <a:pPr lvl="0" algn="ctr"/>
            <a:r>
              <a:rPr lang="es-ES" sz="2900" b="1" dirty="0">
                <a:solidFill>
                  <a:schemeClr val="tx2">
                    <a:lumMod val="75000"/>
                  </a:schemeClr>
                </a:solidFill>
                <a:latin typeface="Blackadder ITC" panose="04020505051007020D02" pitchFamily="82" charset="0"/>
              </a:rPr>
              <a:t>Año. </a:t>
            </a:r>
            <a:r>
              <a:rPr lang="es-ES" sz="2900" b="1" dirty="0" smtClean="0">
                <a:solidFill>
                  <a:schemeClr val="tx2">
                    <a:lumMod val="75000"/>
                  </a:schemeClr>
                </a:solidFill>
                <a:latin typeface="Blackadder ITC" panose="04020505051007020D02" pitchFamily="82" charset="0"/>
              </a:rPr>
              <a:t>2025</a:t>
            </a:r>
            <a:endParaRPr lang="es-ES" sz="2900" b="1" dirty="0">
              <a:solidFill>
                <a:schemeClr val="tx2">
                  <a:lumMod val="75000"/>
                </a:schemeClr>
              </a:solidFill>
              <a:latin typeface="Blackadder ITC" panose="04020505051007020D02" pitchFamily="82" charset="0"/>
            </a:endParaRPr>
          </a:p>
          <a:p>
            <a:endParaRPr lang="es-CO" dirty="0"/>
          </a:p>
        </p:txBody>
      </p:sp>
      <p:pic>
        <p:nvPicPr>
          <p:cNvPr id="4" name="Imagen 3"/>
          <p:cNvPicPr>
            <a:picLocks noChangeAspect="1"/>
          </p:cNvPicPr>
          <p:nvPr/>
        </p:nvPicPr>
        <p:blipFill>
          <a:blip r:embed="rId2"/>
          <a:stretch>
            <a:fillRect/>
          </a:stretch>
        </p:blipFill>
        <p:spPr>
          <a:xfrm>
            <a:off x="5828000" y="3209312"/>
            <a:ext cx="2493819" cy="32180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ángulo 6"/>
          <p:cNvSpPr/>
          <p:nvPr/>
        </p:nvSpPr>
        <p:spPr>
          <a:xfrm>
            <a:off x="1645921" y="1961495"/>
            <a:ext cx="8026114"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700" b="1" i="1" u="none" strike="noStrike" kern="0" cap="none" spc="0" normalizeH="0" baseline="0" noProof="0" dirty="0" smtClean="0">
                <a:ln>
                  <a:noFill/>
                </a:ln>
                <a:solidFill>
                  <a:schemeClr val="accent2"/>
                </a:solidFill>
                <a:effectLst/>
                <a:uLnTx/>
                <a:uFillTx/>
                <a:latin typeface="Times New Roman" panose="02020603050405020304" pitchFamily="18" charset="0"/>
                <a:cs typeface="Times New Roman" panose="02020603050405020304" pitchFamily="18" charset="0"/>
              </a:rPr>
              <a:t>“</a:t>
            </a:r>
            <a:r>
              <a:rPr lang="es-CO" sz="2700" b="1" i="1" kern="0" dirty="0">
                <a:solidFill>
                  <a:schemeClr val="accent2"/>
                </a:solidFill>
                <a:latin typeface="Times New Roman" panose="02020603050405020304" pitchFamily="18" charset="0"/>
                <a:cs typeface="Times New Roman" panose="02020603050405020304" pitchFamily="18" charset="0"/>
              </a:rPr>
              <a:t>L</a:t>
            </a:r>
            <a:r>
              <a:rPr lang="es-CO" sz="2700" b="1" i="1" kern="0" noProof="0" dirty="0" smtClean="0">
                <a:solidFill>
                  <a:schemeClr val="accent2"/>
                </a:solidFill>
                <a:latin typeface="Times New Roman" panose="02020603050405020304" pitchFamily="18" charset="0"/>
                <a:cs typeface="Times New Roman" panose="02020603050405020304" pitchFamily="18" charset="0"/>
              </a:rPr>
              <a:t>a inclusión educativa y su relación con el contexto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700" b="1" i="1" u="none" strike="noStrike" kern="0" cap="none" spc="0" normalizeH="0" baseline="0" dirty="0" smtClean="0">
                <a:ln>
                  <a:noFill/>
                </a:ln>
                <a:solidFill>
                  <a:schemeClr val="accent2"/>
                </a:solidFill>
                <a:effectLst/>
                <a:uLnTx/>
                <a:uFillTx/>
                <a:latin typeface="Times New Roman" panose="02020603050405020304" pitchFamily="18" charset="0"/>
                <a:cs typeface="Times New Roman" panose="02020603050405020304" pitchFamily="18" charset="0"/>
              </a:rPr>
              <a:t>Familiar-social-</a:t>
            </a:r>
            <a:r>
              <a:rPr kumimoji="0" lang="es-CO" sz="2700" b="1" i="1" u="none" strike="noStrike" kern="0" cap="none" spc="0" normalizeH="0" dirty="0" smtClean="0">
                <a:ln>
                  <a:noFill/>
                </a:ln>
                <a:solidFill>
                  <a:schemeClr val="accent2"/>
                </a:solidFill>
                <a:effectLst/>
                <a:uLnTx/>
                <a:uFillTx/>
                <a:latin typeface="Times New Roman" panose="02020603050405020304" pitchFamily="18" charset="0"/>
                <a:cs typeface="Times New Roman" panose="02020603050405020304" pitchFamily="18" charset="0"/>
              </a:rPr>
              <a:t> escolar </a:t>
            </a:r>
            <a:r>
              <a:rPr kumimoji="0" lang="es-CO" sz="2700" b="1" i="1" u="none" strike="noStrike" kern="0" cap="none" spc="0" normalizeH="0" baseline="0" noProof="0" dirty="0" smtClean="0">
                <a:ln>
                  <a:noFill/>
                </a:ln>
                <a:solidFill>
                  <a:schemeClr val="accent2"/>
                </a:solidFill>
                <a:effectLst/>
                <a:uLnTx/>
                <a:uFillTx/>
                <a:latin typeface="Times New Roman" panose="02020603050405020304" pitchFamily="18" charset="0"/>
                <a:cs typeface="Times New Roman" panose="02020603050405020304" pitchFamily="18" charset="0"/>
              </a:rPr>
              <a:t>”</a:t>
            </a:r>
            <a:endParaRPr kumimoji="0" lang="es-CO" sz="18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3"/>
          <a:stretch>
            <a:fillRect/>
          </a:stretch>
        </p:blipFill>
        <p:spPr>
          <a:xfrm>
            <a:off x="9062432" y="3209312"/>
            <a:ext cx="2683452" cy="26834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301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down)">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E3D6B0-F0F3-B45C-2956-6DAAB08C3683}"/>
              </a:ext>
            </a:extLst>
          </p:cNvPr>
          <p:cNvSpPr>
            <a:spLocks noGrp="1"/>
          </p:cNvSpPr>
          <p:nvPr>
            <p:ph idx="1"/>
          </p:nvPr>
        </p:nvSpPr>
        <p:spPr>
          <a:xfrm>
            <a:off x="410560" y="606662"/>
            <a:ext cx="6067513" cy="5910048"/>
          </a:xfrm>
        </p:spPr>
        <p:txBody>
          <a:bodyPr>
            <a:normAutofit fontScale="92500"/>
          </a:bodyPr>
          <a:lstStyle/>
          <a:p>
            <a:pPr marL="0" indent="0" algn="just">
              <a:lnSpc>
                <a:spcPct val="100000"/>
              </a:lnSpc>
              <a:spcBef>
                <a:spcPts val="0"/>
              </a:spcBef>
              <a:buNone/>
            </a:pPr>
            <a:r>
              <a:rPr lang="es-CO" sz="3000" b="1" dirty="0">
                <a:solidFill>
                  <a:schemeClr val="tx2"/>
                </a:solidFill>
                <a:latin typeface="Showcard Gothic" panose="04020904020102020604" pitchFamily="82" charset="0"/>
                <a:cs typeface="Andalus" panose="02020603050405020304" pitchFamily="18" charset="-78"/>
              </a:rPr>
              <a:t>DISCAPÁCIDAD INTELECTUAL </a:t>
            </a:r>
            <a:r>
              <a:rPr lang="es-CO" sz="2400" dirty="0">
                <a:cs typeface="Andalus" panose="02020603050405020304" pitchFamily="18" charset="-78"/>
              </a:rPr>
              <a:t>(limite, leve, moderado, severo). </a:t>
            </a:r>
            <a:endParaRPr lang="es-CO" sz="2400" dirty="0" smtClean="0">
              <a:cs typeface="Andalus" panose="02020603050405020304" pitchFamily="18" charset="-78"/>
            </a:endParaRPr>
          </a:p>
          <a:p>
            <a:pPr marL="0" indent="0" algn="just">
              <a:lnSpc>
                <a:spcPct val="100000"/>
              </a:lnSpc>
              <a:spcBef>
                <a:spcPts val="0"/>
              </a:spcBef>
              <a:buNone/>
            </a:pPr>
            <a:endParaRPr lang="es-CO" sz="2400" dirty="0">
              <a:cs typeface="Andalus" panose="02020603050405020304" pitchFamily="18" charset="-78"/>
            </a:endParaRPr>
          </a:p>
          <a:p>
            <a:pPr marL="0" indent="0" algn="just">
              <a:lnSpc>
                <a:spcPct val="100000"/>
              </a:lnSpc>
              <a:spcBef>
                <a:spcPts val="0"/>
              </a:spcBef>
              <a:buNone/>
            </a:pPr>
            <a:r>
              <a:rPr lang="es-CO" sz="2400" dirty="0" smtClean="0">
                <a:cs typeface="Andalus" panose="02020603050405020304" pitchFamily="18" charset="-78"/>
              </a:rPr>
              <a:t>Se </a:t>
            </a:r>
            <a:r>
              <a:rPr lang="es-CO" sz="2400" dirty="0">
                <a:cs typeface="Andalus" panose="02020603050405020304" pitchFamily="18" charset="-78"/>
              </a:rPr>
              <a:t>refiere a aquellas personas que presentan deficiencias en las capacidades mentales generales, como el razonamiento, la resolución de problemas, la planificación, el pensamiento abstracto, el juicio, el aprendizaje académico y el aprendizaje de la experiencia. Estos producen deficiencias del funcionamiento adaptativo, de tal manera que el individuo no alcanza los estándares de independencia personal y de responsabilidad social en uno o más aspectos de la vida cotidiana, incluidos la comunicación, la participación social, el funcionamiento académico u ocupacional y la independencia personal en la casa o en la comunidad.</a:t>
            </a:r>
          </a:p>
          <a:p>
            <a:pPr marL="0" indent="0" algn="just">
              <a:lnSpc>
                <a:spcPct val="150000"/>
              </a:lnSpc>
              <a:spcBef>
                <a:spcPts val="0"/>
              </a:spcBef>
              <a:buNone/>
            </a:pPr>
            <a:endParaRPr lang="es-CO" sz="1800" dirty="0">
              <a:latin typeface="Goudy Old Style" pitchFamily="18" charset="0"/>
              <a:cs typeface="Andalus" panose="02020603050405020304" pitchFamily="18" charset="-78"/>
            </a:endParaRPr>
          </a:p>
          <a:p>
            <a:endParaRPr lang="es-CO" dirty="0"/>
          </a:p>
        </p:txBody>
      </p:sp>
      <p:pic>
        <p:nvPicPr>
          <p:cNvPr id="2" name="Imagen 1"/>
          <p:cNvPicPr>
            <a:picLocks noChangeAspect="1"/>
          </p:cNvPicPr>
          <p:nvPr/>
        </p:nvPicPr>
        <p:blipFill>
          <a:blip r:embed="rId2"/>
          <a:stretch>
            <a:fillRect/>
          </a:stretch>
        </p:blipFill>
        <p:spPr>
          <a:xfrm>
            <a:off x="7324457" y="285749"/>
            <a:ext cx="2076450" cy="2200275"/>
          </a:xfrm>
          <a:prstGeom prst="rect">
            <a:avLst/>
          </a:prstGeom>
        </p:spPr>
      </p:pic>
      <p:pic>
        <p:nvPicPr>
          <p:cNvPr id="6" name="Imagen 5"/>
          <p:cNvPicPr>
            <a:picLocks noChangeAspect="1"/>
          </p:cNvPicPr>
          <p:nvPr/>
        </p:nvPicPr>
        <p:blipFill>
          <a:blip r:embed="rId3"/>
          <a:stretch>
            <a:fillRect/>
          </a:stretch>
        </p:blipFill>
        <p:spPr>
          <a:xfrm>
            <a:off x="9496559" y="714374"/>
            <a:ext cx="1905000" cy="1771650"/>
          </a:xfrm>
          <a:prstGeom prst="rect">
            <a:avLst/>
          </a:prstGeom>
        </p:spPr>
      </p:pic>
      <p:pic>
        <p:nvPicPr>
          <p:cNvPr id="7" name="Imagen 6"/>
          <p:cNvPicPr>
            <a:picLocks noChangeAspect="1"/>
          </p:cNvPicPr>
          <p:nvPr/>
        </p:nvPicPr>
        <p:blipFill>
          <a:blip r:embed="rId4"/>
          <a:stretch>
            <a:fillRect/>
          </a:stretch>
        </p:blipFill>
        <p:spPr>
          <a:xfrm>
            <a:off x="8257907" y="2561561"/>
            <a:ext cx="2286000" cy="2000250"/>
          </a:xfrm>
          <a:prstGeom prst="rect">
            <a:avLst/>
          </a:prstGeom>
        </p:spPr>
      </p:pic>
      <p:pic>
        <p:nvPicPr>
          <p:cNvPr id="9" name="Imagen 8"/>
          <p:cNvPicPr>
            <a:picLocks noChangeAspect="1"/>
          </p:cNvPicPr>
          <p:nvPr/>
        </p:nvPicPr>
        <p:blipFill>
          <a:blip r:embed="rId5"/>
          <a:stretch>
            <a:fillRect/>
          </a:stretch>
        </p:blipFill>
        <p:spPr>
          <a:xfrm>
            <a:off x="7704518" y="4561811"/>
            <a:ext cx="3138957" cy="1795395"/>
          </a:xfrm>
          <a:prstGeom prst="rect">
            <a:avLst/>
          </a:prstGeom>
        </p:spPr>
      </p:pic>
    </p:spTree>
    <p:extLst>
      <p:ext uri="{BB962C8B-B14F-4D97-AF65-F5344CB8AC3E}">
        <p14:creationId xmlns:p14="http://schemas.microsoft.com/office/powerpoint/2010/main" val="4871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11369"/>
            <a:ext cx="10515600" cy="5365594"/>
          </a:xfrm>
        </p:spPr>
        <p:txBody>
          <a:bodyPr/>
          <a:lstStyle/>
          <a:p>
            <a:pPr marL="0" indent="0" algn="ctr">
              <a:buNone/>
            </a:pPr>
            <a:r>
              <a:rPr lang="es-CO" sz="3200" b="1" dirty="0">
                <a:solidFill>
                  <a:schemeClr val="tx2"/>
                </a:solidFill>
                <a:latin typeface="Showcard Gothic" panose="04020904020102020604" pitchFamily="82" charset="0"/>
                <a:cs typeface="Andalus" panose="02020603050405020304" pitchFamily="18" charset="-78"/>
              </a:rPr>
              <a:t>DISCAPACIDAD </a:t>
            </a:r>
            <a:r>
              <a:rPr lang="es-CO" sz="3200" b="1" dirty="0" smtClean="0">
                <a:solidFill>
                  <a:schemeClr val="tx2"/>
                </a:solidFill>
                <a:latin typeface="Showcard Gothic" panose="04020904020102020604" pitchFamily="82" charset="0"/>
                <a:cs typeface="Andalus" panose="02020603050405020304" pitchFamily="18" charset="-78"/>
              </a:rPr>
              <a:t>PSICOSOCIAL </a:t>
            </a:r>
          </a:p>
          <a:p>
            <a:pPr marL="0" indent="0" algn="just">
              <a:buNone/>
            </a:pPr>
            <a:r>
              <a:rPr lang="es-CO" sz="2400" dirty="0" smtClean="0">
                <a:cs typeface="Andalus" panose="02020603050405020304" pitchFamily="18" charset="-78"/>
              </a:rPr>
              <a:t>(</a:t>
            </a:r>
            <a:r>
              <a:rPr lang="es-CO" sz="2400" dirty="0">
                <a:cs typeface="Andalus" panose="02020603050405020304" pitchFamily="18" charset="-78"/>
              </a:rPr>
              <a:t>alteraciones en el pensamiento, percepciones, emociones, sentimientos, comportamientos y relaciones, considerados como signos y síntomas atendiendo a su duración, coexistencia, intensidad y afectación funcional) y las barreras del entorno que evitan su participación plena y efectiva en la sociedad</a:t>
            </a:r>
            <a:r>
              <a:rPr lang="es-CO" sz="2400" dirty="0" smtClean="0">
                <a:cs typeface="Andalus" panose="02020603050405020304" pitchFamily="18" charset="-78"/>
              </a:rPr>
              <a:t>.</a:t>
            </a:r>
          </a:p>
          <a:p>
            <a:pPr marL="0" indent="0" algn="just">
              <a:buNone/>
            </a:pPr>
            <a:endParaRPr lang="es-CO" dirty="0" smtClean="0">
              <a:latin typeface="Goudy Old Style" pitchFamily="18" charset="0"/>
              <a:cs typeface="Andalus" panose="02020603050405020304" pitchFamily="18" charset="-78"/>
            </a:endParaRPr>
          </a:p>
          <a:p>
            <a:pPr marL="0" indent="0" algn="just">
              <a:buNone/>
            </a:pPr>
            <a:endParaRPr lang="es-CO" dirty="0">
              <a:latin typeface="Goudy Old Style" pitchFamily="18" charset="0"/>
              <a:cs typeface="Andalus" panose="02020603050405020304" pitchFamily="18" charset="-78"/>
            </a:endParaRPr>
          </a:p>
          <a:p>
            <a:endParaRPr lang="es-ES" dirty="0"/>
          </a:p>
        </p:txBody>
      </p:sp>
      <p:sp>
        <p:nvSpPr>
          <p:cNvPr id="5" name="AutoShape 2" descr="Urge atender la discapacidad psicosocial - Gaceta U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2"/>
          <a:stretch>
            <a:fillRect/>
          </a:stretch>
        </p:blipFill>
        <p:spPr>
          <a:xfrm>
            <a:off x="1001534" y="2854740"/>
            <a:ext cx="2847975" cy="1600200"/>
          </a:xfrm>
          <a:prstGeom prst="rect">
            <a:avLst/>
          </a:prstGeom>
        </p:spPr>
      </p:pic>
      <p:pic>
        <p:nvPicPr>
          <p:cNvPr id="9" name="Imagen 8"/>
          <p:cNvPicPr>
            <a:picLocks noChangeAspect="1"/>
          </p:cNvPicPr>
          <p:nvPr/>
        </p:nvPicPr>
        <p:blipFill>
          <a:blip r:embed="rId3"/>
          <a:stretch>
            <a:fillRect/>
          </a:stretch>
        </p:blipFill>
        <p:spPr>
          <a:xfrm>
            <a:off x="7499393" y="4951045"/>
            <a:ext cx="4104471" cy="1641788"/>
          </a:xfrm>
          <a:prstGeom prst="rect">
            <a:avLst/>
          </a:prstGeom>
        </p:spPr>
      </p:pic>
      <p:pic>
        <p:nvPicPr>
          <p:cNvPr id="10" name="Imagen 9"/>
          <p:cNvPicPr>
            <a:picLocks noChangeAspect="1"/>
          </p:cNvPicPr>
          <p:nvPr/>
        </p:nvPicPr>
        <p:blipFill>
          <a:blip r:embed="rId4"/>
          <a:stretch>
            <a:fillRect/>
          </a:stretch>
        </p:blipFill>
        <p:spPr>
          <a:xfrm>
            <a:off x="4274109" y="3373852"/>
            <a:ext cx="2124075" cy="2162175"/>
          </a:xfrm>
          <a:prstGeom prst="rect">
            <a:avLst/>
          </a:prstGeom>
        </p:spPr>
      </p:pic>
      <p:pic>
        <p:nvPicPr>
          <p:cNvPr id="11" name="Imagen 10"/>
          <p:cNvPicPr>
            <a:picLocks noChangeAspect="1"/>
          </p:cNvPicPr>
          <p:nvPr/>
        </p:nvPicPr>
        <p:blipFill>
          <a:blip r:embed="rId5"/>
          <a:stretch>
            <a:fillRect/>
          </a:stretch>
        </p:blipFill>
        <p:spPr>
          <a:xfrm>
            <a:off x="7926914" y="2807920"/>
            <a:ext cx="2143125" cy="2143125"/>
          </a:xfrm>
          <a:prstGeom prst="rect">
            <a:avLst/>
          </a:prstGeom>
        </p:spPr>
      </p:pic>
      <p:pic>
        <p:nvPicPr>
          <p:cNvPr id="12" name="Imagen 11"/>
          <p:cNvPicPr>
            <a:picLocks noChangeAspect="1"/>
          </p:cNvPicPr>
          <p:nvPr/>
        </p:nvPicPr>
        <p:blipFill>
          <a:blip r:embed="rId6"/>
          <a:stretch>
            <a:fillRect/>
          </a:stretch>
        </p:blipFill>
        <p:spPr>
          <a:xfrm>
            <a:off x="1001534" y="4784698"/>
            <a:ext cx="2857500" cy="1600200"/>
          </a:xfrm>
          <a:prstGeom prst="rect">
            <a:avLst/>
          </a:prstGeom>
        </p:spPr>
      </p:pic>
    </p:spTree>
    <p:extLst>
      <p:ext uri="{BB962C8B-B14F-4D97-AF65-F5344CB8AC3E}">
        <p14:creationId xmlns:p14="http://schemas.microsoft.com/office/powerpoint/2010/main" val="397991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67461"/>
          </a:xfrm>
        </p:spPr>
        <p:txBody>
          <a:bodyPr/>
          <a:lstStyle/>
          <a:p>
            <a:pPr algn="ctr"/>
            <a:r>
              <a:rPr lang="es-ES" dirty="0">
                <a:solidFill>
                  <a:schemeClr val="tx2"/>
                </a:solidFill>
                <a:latin typeface="Showcard Gothic" panose="04020904020102020604" pitchFamily="82" charset="0"/>
              </a:rPr>
              <a:t>DISCAPACIDAD </a:t>
            </a:r>
            <a:r>
              <a:rPr lang="es-ES" dirty="0" smtClean="0">
                <a:solidFill>
                  <a:schemeClr val="tx2"/>
                </a:solidFill>
                <a:latin typeface="Showcard Gothic" panose="04020904020102020604" pitchFamily="82" charset="0"/>
              </a:rPr>
              <a:t>MULTIPLE</a:t>
            </a:r>
            <a:endParaRPr lang="es-ES" dirty="0">
              <a:solidFill>
                <a:schemeClr val="tx2"/>
              </a:solidFill>
              <a:latin typeface="Showcard Gothic" panose="04020904020102020604" pitchFamily="82" charset="0"/>
            </a:endParaRPr>
          </a:p>
        </p:txBody>
      </p:sp>
      <p:pic>
        <p:nvPicPr>
          <p:cNvPr id="2050" name="Picture 2" descr="Discapacidad Intelectu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3033" y="3334208"/>
            <a:ext cx="4729901" cy="236495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219200" y="1532586"/>
            <a:ext cx="10255876" cy="1569660"/>
          </a:xfrm>
          <a:prstGeom prst="rect">
            <a:avLst/>
          </a:prstGeom>
        </p:spPr>
        <p:txBody>
          <a:bodyPr wrap="square">
            <a:spAutoFit/>
          </a:bodyPr>
          <a:lstStyle/>
          <a:p>
            <a:pPr algn="just"/>
            <a:r>
              <a:rPr lang="es-CO" sz="2400" dirty="0">
                <a:cs typeface="Andalus" panose="02020603050405020304" pitchFamily="18" charset="-78"/>
              </a:rPr>
              <a:t>Presencia de dos o más deficiencias asociadas, de orden físico, sensorial, mental o intelectual, las cuales afectan significativamente el nivel de desarrollo, las posibilidades funcionales, la comunicación, la interacción social y el aprendizaje, por lo que requieren para su atención de apoyos generalizados y permanentes. </a:t>
            </a:r>
            <a:endParaRPr lang="es-CO" sz="2400" dirty="0">
              <a:cs typeface="Andalus" panose="02020603050405020304" pitchFamily="18" charset="-78"/>
            </a:endParaRPr>
          </a:p>
        </p:txBody>
      </p:sp>
    </p:spTree>
    <p:extLst>
      <p:ext uri="{BB962C8B-B14F-4D97-AF65-F5344CB8AC3E}">
        <p14:creationId xmlns:p14="http://schemas.microsoft.com/office/powerpoint/2010/main" val="177700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FFC7D5-552A-D4CC-2690-C6D0080D75C4}"/>
              </a:ext>
            </a:extLst>
          </p:cNvPr>
          <p:cNvSpPr>
            <a:spLocks noGrp="1"/>
          </p:cNvSpPr>
          <p:nvPr>
            <p:ph idx="1"/>
          </p:nvPr>
        </p:nvSpPr>
        <p:spPr>
          <a:xfrm>
            <a:off x="489397" y="500513"/>
            <a:ext cx="11397803" cy="6248017"/>
          </a:xfrm>
        </p:spPr>
        <p:txBody>
          <a:bodyPr>
            <a:normAutofit fontScale="92500"/>
          </a:bodyPr>
          <a:lstStyle/>
          <a:p>
            <a:pPr marL="0" indent="0" algn="ctr">
              <a:buNone/>
            </a:pPr>
            <a:r>
              <a:rPr lang="es-CO" b="1" dirty="0" smtClean="0">
                <a:solidFill>
                  <a:schemeClr val="tx2"/>
                </a:solidFill>
                <a:cs typeface="Andalus" panose="02020603050405020304" pitchFamily="18" charset="-78"/>
              </a:rPr>
              <a:t>CATEGORÍAS </a:t>
            </a:r>
            <a:r>
              <a:rPr lang="es-CO" b="1" dirty="0">
                <a:solidFill>
                  <a:schemeClr val="tx2"/>
                </a:solidFill>
                <a:cs typeface="Andalus" panose="02020603050405020304" pitchFamily="18" charset="-78"/>
              </a:rPr>
              <a:t>DE TRASTORNOS ESPECÍFICOS EN EL APRENDIZAJE ESCOLAR Y EL COMPORTAMIENTO</a:t>
            </a:r>
          </a:p>
          <a:p>
            <a:pPr marL="0" indent="0" algn="just">
              <a:buNone/>
            </a:pPr>
            <a:r>
              <a:rPr lang="es-CO" b="1" dirty="0">
                <a:cs typeface="Andalus" panose="02020603050405020304" pitchFamily="18" charset="-78"/>
              </a:rPr>
              <a:t>Trastornos Específicos del Aprendizaje Escolar: </a:t>
            </a:r>
            <a:r>
              <a:rPr lang="es-CO" dirty="0">
                <a:cs typeface="Andalus" panose="02020603050405020304" pitchFamily="18" charset="-78"/>
              </a:rPr>
              <a:t>Dificultad en el aprendizaje y en la utilización de las aptitudes académicas, evidenciado por la presencia de al menos uno de los signos de alerta que han persistido mínimo durante 6 meses, a pesar de los procesos de acompañamiento dirigidos a estas dificultades.</a:t>
            </a:r>
          </a:p>
          <a:p>
            <a:pPr marL="0" indent="0" algn="just">
              <a:buNone/>
            </a:pPr>
            <a:r>
              <a:rPr lang="es-CO" dirty="0">
                <a:cs typeface="Andalus" panose="02020603050405020304" pitchFamily="18" charset="-78"/>
              </a:rPr>
              <a:t>Trastorno específico de la lectura</a:t>
            </a:r>
          </a:p>
          <a:p>
            <a:pPr marL="0" indent="0" algn="just">
              <a:buNone/>
            </a:pPr>
            <a:r>
              <a:rPr lang="es-CO" dirty="0">
                <a:cs typeface="Andalus" panose="02020603050405020304" pitchFamily="18" charset="-78"/>
              </a:rPr>
              <a:t>Trastorno específico de la escritura</a:t>
            </a:r>
          </a:p>
          <a:p>
            <a:pPr marL="0" indent="0" algn="just">
              <a:buNone/>
            </a:pPr>
            <a:r>
              <a:rPr lang="es-CO" dirty="0">
                <a:cs typeface="Andalus" panose="02020603050405020304" pitchFamily="18" charset="-78"/>
              </a:rPr>
              <a:t>Trastorno específico del cálculo</a:t>
            </a:r>
          </a:p>
          <a:p>
            <a:pPr marL="0" indent="0" algn="just">
              <a:buNone/>
            </a:pPr>
            <a:r>
              <a:rPr lang="es-CO" b="1" dirty="0">
                <a:cs typeface="Andalus" panose="02020603050405020304" pitchFamily="18" charset="-78"/>
              </a:rPr>
              <a:t>Trastorno por Déficit de Atención con/sin Hiperactividad: </a:t>
            </a:r>
            <a:r>
              <a:rPr lang="es-CO" dirty="0">
                <a:cs typeface="Andalus" panose="02020603050405020304" pitchFamily="18" charset="-78"/>
              </a:rPr>
              <a:t>Se caracteriza por la presencia de un patrón persistente, por más de seis meses, de inatención y/o hiperactividad-impulsividad, que se manifiesta de manera más frecuente.</a:t>
            </a:r>
          </a:p>
          <a:p>
            <a:pPr marL="0" indent="0" algn="just">
              <a:buNone/>
            </a:pPr>
            <a:r>
              <a:rPr lang="es-CO" b="1" dirty="0">
                <a:cs typeface="Andalus" panose="02020603050405020304" pitchFamily="18" charset="-78"/>
              </a:rPr>
              <a:t>Trastornos Específicos del Aprendizaje Escolar y por Déficit de Atención: </a:t>
            </a:r>
            <a:r>
              <a:rPr lang="es-CO" dirty="0">
                <a:cs typeface="Andalus" panose="02020603050405020304" pitchFamily="18" charset="-78"/>
              </a:rPr>
              <a:t>En esta categoría se encuentran los estudiantes que de acuerdo al soporte emitido por el sector salud presentan los dos anteriores trastornos del aprendizaje.</a:t>
            </a:r>
          </a:p>
          <a:p>
            <a:endParaRPr lang="es-CO" dirty="0"/>
          </a:p>
        </p:txBody>
      </p:sp>
    </p:spTree>
    <p:extLst>
      <p:ext uri="{BB962C8B-B14F-4D97-AF65-F5344CB8AC3E}">
        <p14:creationId xmlns:p14="http://schemas.microsoft.com/office/powerpoint/2010/main" val="16192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A119FE-613F-D9B3-0A45-7BB3D87C63B3}"/>
              </a:ext>
            </a:extLst>
          </p:cNvPr>
          <p:cNvSpPr>
            <a:spLocks noGrp="1"/>
          </p:cNvSpPr>
          <p:nvPr>
            <p:ph idx="1"/>
          </p:nvPr>
        </p:nvSpPr>
        <p:spPr>
          <a:xfrm>
            <a:off x="837398" y="489397"/>
            <a:ext cx="10789920" cy="6142410"/>
          </a:xfrm>
        </p:spPr>
        <p:txBody>
          <a:bodyPr>
            <a:normAutofit fontScale="70000" lnSpcReduction="20000"/>
          </a:bodyPr>
          <a:lstStyle/>
          <a:p>
            <a:pPr marL="0" indent="0" algn="ctr">
              <a:lnSpc>
                <a:spcPct val="100000"/>
              </a:lnSpc>
              <a:buNone/>
            </a:pPr>
            <a:r>
              <a:rPr lang="es-ES" sz="4000" b="1" dirty="0" smtClean="0">
                <a:solidFill>
                  <a:schemeClr val="tx2"/>
                </a:solidFill>
                <a:latin typeface="Showcard Gothic" panose="04020904020102020604" pitchFamily="82" charset="0"/>
              </a:rPr>
              <a:t>Recomendaciones dirigidas</a:t>
            </a:r>
          </a:p>
          <a:p>
            <a:pPr marL="0" indent="0" algn="ctr">
              <a:lnSpc>
                <a:spcPct val="100000"/>
              </a:lnSpc>
              <a:buNone/>
            </a:pPr>
            <a:r>
              <a:rPr lang="es-ES" sz="4000" b="1" dirty="0" smtClean="0">
                <a:solidFill>
                  <a:schemeClr val="tx2"/>
                </a:solidFill>
                <a:latin typeface="Showcard Gothic" panose="04020904020102020604" pitchFamily="82" charset="0"/>
              </a:rPr>
              <a:t>A Directivos Docentes y docentes </a:t>
            </a:r>
          </a:p>
          <a:p>
            <a:pPr marL="0" indent="0" algn="ctr">
              <a:lnSpc>
                <a:spcPct val="100000"/>
              </a:lnSpc>
              <a:buNone/>
            </a:pPr>
            <a:endParaRPr lang="es-ES" sz="4000" b="1" dirty="0">
              <a:solidFill>
                <a:schemeClr val="tx2"/>
              </a:solidFill>
              <a:latin typeface="Showcard Gothic" panose="04020904020102020604" pitchFamily="82" charset="0"/>
            </a:endParaRPr>
          </a:p>
          <a:p>
            <a:pPr algn="just">
              <a:lnSpc>
                <a:spcPct val="100000"/>
              </a:lnSpc>
              <a:buFont typeface="Wingdings" pitchFamily="2" charset="2"/>
              <a:buChar char="ü"/>
            </a:pPr>
            <a:r>
              <a:rPr lang="es-CO" b="1" dirty="0" smtClean="0"/>
              <a:t>Fomentar </a:t>
            </a:r>
            <a:r>
              <a:rPr lang="es-CO" b="1" dirty="0"/>
              <a:t>una cultura colaborativa para la valoración de la diversidad: </a:t>
            </a:r>
            <a:r>
              <a:rPr lang="es-CO" dirty="0"/>
              <a:t>Mantener la cohesión, fomentar el trabajo en equipo y buscar un camino común que permita establecer objetivos sencillos y alcanzables, y diseñando las acciones encaminadas al logro de dichos objetivos, es la clave para poder sobrellevar la situación actual.</a:t>
            </a:r>
          </a:p>
          <a:p>
            <a:pPr algn="just">
              <a:lnSpc>
                <a:spcPct val="100000"/>
              </a:lnSpc>
              <a:buFont typeface="Wingdings" pitchFamily="2" charset="2"/>
              <a:buChar char="ü"/>
            </a:pPr>
            <a:r>
              <a:rPr lang="es-CO" b="1" dirty="0"/>
              <a:t>Dar relevancia al (DUA) Diseño Universal del Aprendizaje. </a:t>
            </a:r>
            <a:r>
              <a:rPr lang="es-CO" dirty="0"/>
              <a:t>En tiempos de educación , tres de sus principios posibilitan plantear el proceso de enseñanza-aprendizaje de una manera que aborde la diversidad:</a:t>
            </a:r>
          </a:p>
          <a:p>
            <a:pPr algn="just">
              <a:lnSpc>
                <a:spcPct val="100000"/>
              </a:lnSpc>
            </a:pPr>
            <a:r>
              <a:rPr lang="es-CO" dirty="0"/>
              <a:t>Es necesario proveer distintas formas de presentar la información, dado que cada estudiante percibe y entiende de manera distinta. </a:t>
            </a:r>
          </a:p>
          <a:p>
            <a:pPr algn="just">
              <a:lnSpc>
                <a:spcPct val="100000"/>
              </a:lnSpc>
            </a:pPr>
            <a:r>
              <a:rPr lang="es-CO" dirty="0"/>
              <a:t>La forma de evaluar debe llevarse a cabo de diversas maneras.</a:t>
            </a:r>
          </a:p>
          <a:p>
            <a:pPr algn="just">
              <a:lnSpc>
                <a:spcPct val="100000"/>
              </a:lnSpc>
            </a:pPr>
            <a:r>
              <a:rPr lang="es-CO" dirty="0"/>
              <a:t>Es necesario proveer diferentes formas de implicación.</a:t>
            </a:r>
          </a:p>
          <a:p>
            <a:pPr algn="just">
              <a:lnSpc>
                <a:spcPct val="100000"/>
              </a:lnSpc>
              <a:buFont typeface="Wingdings" pitchFamily="2" charset="2"/>
              <a:buChar char="ü"/>
            </a:pPr>
            <a:r>
              <a:rPr lang="es-CO" b="1" dirty="0"/>
              <a:t>Fortalecer el vínculo familia-escuela: </a:t>
            </a:r>
            <a:r>
              <a:rPr lang="es-CO" dirty="0"/>
              <a:t>En el caso de estudiantes que presentan BAP , los roles y responsabilidades de sus familias son más complejos, dada la especificidad de los apoyos que requieren con algún tipo de atención particular: no todos los adultos responsables tienen las herramientas y técnicas requeridas para apoyar los aprendizajes (Asegurar comunicación periódica con padres de familia., Mantener actualizados los datos de contacto de la familia entre otros ).</a:t>
            </a:r>
          </a:p>
          <a:p>
            <a:endParaRPr lang="es-CO" dirty="0"/>
          </a:p>
        </p:txBody>
      </p:sp>
    </p:spTree>
    <p:extLst>
      <p:ext uri="{BB962C8B-B14F-4D97-AF65-F5344CB8AC3E}">
        <p14:creationId xmlns:p14="http://schemas.microsoft.com/office/powerpoint/2010/main" val="30252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86FB2-0987-5435-5463-A3E9BAE955D7}"/>
              </a:ext>
            </a:extLst>
          </p:cNvPr>
          <p:cNvSpPr>
            <a:spLocks noGrp="1"/>
          </p:cNvSpPr>
          <p:nvPr>
            <p:ph type="title"/>
          </p:nvPr>
        </p:nvSpPr>
        <p:spPr>
          <a:xfrm>
            <a:off x="1674797" y="624110"/>
            <a:ext cx="9829816" cy="733052"/>
          </a:xfrm>
        </p:spPr>
        <p:txBody>
          <a:bodyPr/>
          <a:lstStyle/>
          <a:p>
            <a:r>
              <a:rPr lang="es-CO" b="1" cap="all" dirty="0">
                <a:solidFill>
                  <a:schemeClr val="tx2"/>
                </a:solidFill>
                <a:latin typeface="Goudy Old Style" pitchFamily="18" charset="0"/>
              </a:rPr>
              <a:t>FORMULACIÓN DEL PROBLEMA </a:t>
            </a:r>
            <a:endParaRPr lang="es-CO" dirty="0">
              <a:solidFill>
                <a:schemeClr val="tx2"/>
              </a:solidFill>
            </a:endParaRPr>
          </a:p>
        </p:txBody>
      </p:sp>
      <p:sp>
        <p:nvSpPr>
          <p:cNvPr id="3" name="Marcador de contenido 2">
            <a:extLst>
              <a:ext uri="{FF2B5EF4-FFF2-40B4-BE49-F238E27FC236}">
                <a16:creationId xmlns:a16="http://schemas.microsoft.com/office/drawing/2014/main" id="{6F618FCD-AF55-7A4F-B299-01B04246F37D}"/>
              </a:ext>
            </a:extLst>
          </p:cNvPr>
          <p:cNvSpPr>
            <a:spLocks noGrp="1"/>
          </p:cNvSpPr>
          <p:nvPr>
            <p:ph idx="1"/>
          </p:nvPr>
        </p:nvSpPr>
        <p:spPr>
          <a:xfrm>
            <a:off x="1010653" y="2133600"/>
            <a:ext cx="6140918" cy="3777622"/>
          </a:xfrm>
        </p:spPr>
        <p:txBody>
          <a:bodyPr>
            <a:normAutofit/>
          </a:bodyPr>
          <a:lstStyle/>
          <a:p>
            <a:pPr algn="just"/>
            <a:r>
              <a:rPr lang="es-CO" sz="3200" b="1" dirty="0">
                <a:latin typeface="Goudy Old Style" panose="02020502050305020303" pitchFamily="18" charset="0"/>
                <a:ea typeface="Calibri" panose="020F0502020204030204" pitchFamily="34" charset="0"/>
                <a:cs typeface="Andalus" panose="02020603050405020304" pitchFamily="18" charset="-78"/>
              </a:rPr>
              <a:t>¿Cómo dar respuestas efectivas a la diversidad, atendiendo las diferentes condiciones de los menores y minimizar las barreras de aprendizaje y participación del contexto, con el fin de  brindar igualdad  de oportunidades para todos?</a:t>
            </a:r>
          </a:p>
          <a:p>
            <a:endParaRPr lang="es-CO" dirty="0"/>
          </a:p>
        </p:txBody>
      </p:sp>
      <p:pic>
        <p:nvPicPr>
          <p:cNvPr id="4" name="Imagen 3">
            <a:extLst>
              <a:ext uri="{FF2B5EF4-FFF2-40B4-BE49-F238E27FC236}">
                <a16:creationId xmlns:a16="http://schemas.microsoft.com/office/drawing/2014/main" id="{E113330F-C3C0-163F-D04E-5985C301E528}"/>
              </a:ext>
            </a:extLst>
          </p:cNvPr>
          <p:cNvPicPr>
            <a:picLocks noChangeAspect="1"/>
          </p:cNvPicPr>
          <p:nvPr/>
        </p:nvPicPr>
        <p:blipFill>
          <a:blip r:embed="rId2"/>
          <a:stretch>
            <a:fillRect/>
          </a:stretch>
        </p:blipFill>
        <p:spPr>
          <a:xfrm>
            <a:off x="7336971" y="2133600"/>
            <a:ext cx="4737003" cy="4072481"/>
          </a:xfrm>
          <a:prstGeom prst="rect">
            <a:avLst/>
          </a:prstGeom>
        </p:spPr>
      </p:pic>
    </p:spTree>
    <p:extLst>
      <p:ext uri="{BB962C8B-B14F-4D97-AF65-F5344CB8AC3E}">
        <p14:creationId xmlns:p14="http://schemas.microsoft.com/office/powerpoint/2010/main" val="32503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FCBDF3-D4B2-FC3F-9F30-50E3A083D394}"/>
              </a:ext>
            </a:extLst>
          </p:cNvPr>
          <p:cNvSpPr>
            <a:spLocks noGrp="1"/>
          </p:cNvSpPr>
          <p:nvPr>
            <p:ph idx="1"/>
          </p:nvPr>
        </p:nvSpPr>
        <p:spPr>
          <a:xfrm>
            <a:off x="496716" y="712403"/>
            <a:ext cx="11223059" cy="5736657"/>
          </a:xfrm>
        </p:spPr>
        <p:txBody>
          <a:bodyPr>
            <a:normAutofit/>
          </a:bodyPr>
          <a:lstStyle/>
          <a:p>
            <a:pPr marL="0" indent="0" algn="ctr">
              <a:buNone/>
            </a:pPr>
            <a:r>
              <a:rPr lang="es-CO" sz="2400" dirty="0">
                <a:ln w="0"/>
                <a:solidFill>
                  <a:schemeClr val="tx2"/>
                </a:solidFill>
                <a:effectLst>
                  <a:outerShdw blurRad="38100" dist="25400" dir="5400000" algn="ctr" rotWithShape="0">
                    <a:srgbClr val="6E747A">
                      <a:alpha val="43000"/>
                    </a:srgbClr>
                  </a:outerShdw>
                </a:effectLst>
                <a:latin typeface="Showcard Gothic" panose="04020904020102020604" pitchFamily="82" charset="0"/>
                <a:ea typeface="Yu Mincho Demibold"/>
                <a:cs typeface="Andalus" panose="02020603050405020304" pitchFamily="18" charset="-78"/>
              </a:rPr>
              <a:t>Objetivo General</a:t>
            </a:r>
            <a:endParaRPr lang="es-CO" sz="2400" dirty="0">
              <a:ln w="0"/>
              <a:solidFill>
                <a:schemeClr val="tx2"/>
              </a:solidFill>
              <a:latin typeface="Showcard Gothic" panose="04020904020102020604" pitchFamily="82" charset="0"/>
              <a:ea typeface="Yu Mincho Demibold"/>
              <a:cs typeface="Andalus" panose="02020603050405020304" pitchFamily="18" charset="-78"/>
            </a:endParaRPr>
          </a:p>
          <a:p>
            <a:pPr marL="0" indent="0" algn="just">
              <a:buNone/>
            </a:pPr>
            <a:r>
              <a:rPr lang="es-CO" sz="2400" dirty="0"/>
              <a:t>Brindar acompañamiento continuo a estudiantes que presentan alguna condición o necesidad determinada y minimizar las barreras de aprendizaje y participación que se encuentran en el contexto, teniendo en cuenta los requerimientos básicos de aprendizaje para poderles brindar igualdad de oportunidades en los diferentes aspectos de su vida.</a:t>
            </a:r>
          </a:p>
          <a:p>
            <a:pPr marL="0" indent="0" algn="ctr">
              <a:buNone/>
            </a:pPr>
            <a:r>
              <a:rPr lang="es-CO" sz="2400" b="1" dirty="0">
                <a:solidFill>
                  <a:schemeClr val="tx2"/>
                </a:solidFill>
                <a:latin typeface="Showcard Gothic" panose="04020904020102020604" pitchFamily="82" charset="0"/>
              </a:rPr>
              <a:t>Objetivos específicos </a:t>
            </a:r>
          </a:p>
          <a:p>
            <a:pPr marL="457200" indent="-457200" algn="just">
              <a:buAutoNum type="arabicPeriod"/>
            </a:pPr>
            <a:r>
              <a:rPr lang="es-CO" sz="2400" dirty="0"/>
              <a:t>Identificar y proporcionar información pertinente sobre los estudiantes que presentan alguna condición o necesidad.</a:t>
            </a:r>
          </a:p>
          <a:p>
            <a:pPr marL="457200" indent="-457200" algn="just">
              <a:buAutoNum type="arabicPeriod"/>
            </a:pPr>
            <a:r>
              <a:rPr lang="es-CO" sz="2400" dirty="0"/>
              <a:t>Sensibilizar a los padres de familia y estudiantes que presenten alguna condición o necesidad y minimizar las barreras de aprendizaje y participación sobre el cambio del paradigma hacia la educación inclusiva.</a:t>
            </a:r>
          </a:p>
          <a:p>
            <a:pPr marL="457200" indent="-457200" algn="just">
              <a:buFont typeface="Wingdings 3" charset="2"/>
              <a:buAutoNum type="arabicPeriod"/>
            </a:pPr>
            <a:r>
              <a:rPr lang="es-CO" sz="2400" dirty="0"/>
              <a:t>Brindar la oportunidad de inclusión en el proceso de enseñanza de todos los estudiantes que presenten alguna condición o necesidad y minimizar las barreras de aprendizaje y participación sobre el cambio del paradigma hacia la educación inclusiva.</a:t>
            </a:r>
          </a:p>
          <a:p>
            <a:pPr marL="457200" indent="-457200" algn="just">
              <a:buAutoNum type="arabicPeriod"/>
            </a:pPr>
            <a:endParaRPr lang="es-CO" sz="2400" dirty="0">
              <a:latin typeface="Goudy Old Style" pitchFamily="18" charset="0"/>
            </a:endParaRPr>
          </a:p>
          <a:p>
            <a:endParaRPr lang="es-CO" dirty="0"/>
          </a:p>
        </p:txBody>
      </p:sp>
    </p:spTree>
    <p:extLst>
      <p:ext uri="{BB962C8B-B14F-4D97-AF65-F5344CB8AC3E}">
        <p14:creationId xmlns:p14="http://schemas.microsoft.com/office/powerpoint/2010/main" val="11073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331A1-252C-882C-FDC7-F41E33A1E256}"/>
              </a:ext>
            </a:extLst>
          </p:cNvPr>
          <p:cNvSpPr>
            <a:spLocks noGrp="1"/>
          </p:cNvSpPr>
          <p:nvPr>
            <p:ph type="title"/>
          </p:nvPr>
        </p:nvSpPr>
        <p:spPr>
          <a:xfrm>
            <a:off x="1742919" y="514223"/>
            <a:ext cx="8911687" cy="800429"/>
          </a:xfrm>
        </p:spPr>
        <p:txBody>
          <a:bodyPr>
            <a:normAutofit fontScale="90000"/>
          </a:bodyPr>
          <a:lstStyle/>
          <a:p>
            <a:pPr algn="ctr"/>
            <a:r>
              <a:rPr lang="es-CO" b="1" dirty="0">
                <a:solidFill>
                  <a:schemeClr val="tx2"/>
                </a:solidFill>
                <a:latin typeface="Goudy Old Style" panose="02020502050305020303" pitchFamily="18" charset="0"/>
              </a:rPr>
              <a:t>CRONOGRAMA DE ACTIVIDADES</a:t>
            </a:r>
            <a:r>
              <a:rPr lang="es-CO" b="1" dirty="0">
                <a:solidFill>
                  <a:srgbClr val="C00000"/>
                </a:solidFill>
                <a:latin typeface="Arial Narrow" panose="020B0606020202030204" pitchFamily="34" charset="0"/>
              </a:rPr>
              <a:t/>
            </a:r>
            <a:br>
              <a:rPr lang="es-CO" b="1" dirty="0">
                <a:solidFill>
                  <a:srgbClr val="C00000"/>
                </a:solidFill>
                <a:latin typeface="Arial Narrow" panose="020B0606020202030204" pitchFamily="34" charset="0"/>
              </a:rPr>
            </a:br>
            <a:endParaRPr lang="es-CO" dirty="0">
              <a:solidFill>
                <a:srgbClr val="C00000"/>
              </a:solidFill>
            </a:endParaRPr>
          </a:p>
        </p:txBody>
      </p:sp>
      <p:graphicFrame>
        <p:nvGraphicFramePr>
          <p:cNvPr id="6" name="Marcador de contenido 5">
            <a:extLst>
              <a:ext uri="{FF2B5EF4-FFF2-40B4-BE49-F238E27FC236}">
                <a16:creationId xmlns:a16="http://schemas.microsoft.com/office/drawing/2014/main" id="{C857F22C-BAC9-4CA2-154E-9D833CC16833}"/>
              </a:ext>
            </a:extLst>
          </p:cNvPr>
          <p:cNvGraphicFramePr>
            <a:graphicFrameLocks noGrp="1"/>
          </p:cNvGraphicFramePr>
          <p:nvPr>
            <p:ph idx="1"/>
            <p:extLst>
              <p:ext uri="{D42A27DB-BD31-4B8C-83A1-F6EECF244321}">
                <p14:modId xmlns:p14="http://schemas.microsoft.com/office/powerpoint/2010/main" val="3654041500"/>
              </p:ext>
            </p:extLst>
          </p:nvPr>
        </p:nvGraphicFramePr>
        <p:xfrm>
          <a:off x="784552" y="1031317"/>
          <a:ext cx="10828420" cy="5315821"/>
        </p:xfrm>
        <a:graphic>
          <a:graphicData uri="http://schemas.openxmlformats.org/drawingml/2006/table">
            <a:tbl>
              <a:tblPr firstRow="1" bandRow="1">
                <a:tableStyleId>{5C22544A-7EE6-4342-B048-85BDC9FD1C3A}</a:tableStyleId>
              </a:tblPr>
              <a:tblGrid>
                <a:gridCol w="1645922">
                  <a:extLst>
                    <a:ext uri="{9D8B030D-6E8A-4147-A177-3AD203B41FA5}">
                      <a16:colId xmlns:a16="http://schemas.microsoft.com/office/drawing/2014/main" val="1266144835"/>
                    </a:ext>
                  </a:extLst>
                </a:gridCol>
                <a:gridCol w="1453414">
                  <a:extLst>
                    <a:ext uri="{9D8B030D-6E8A-4147-A177-3AD203B41FA5}">
                      <a16:colId xmlns:a16="http://schemas.microsoft.com/office/drawing/2014/main" val="412025397"/>
                    </a:ext>
                  </a:extLst>
                </a:gridCol>
                <a:gridCol w="5021979">
                  <a:extLst>
                    <a:ext uri="{9D8B030D-6E8A-4147-A177-3AD203B41FA5}">
                      <a16:colId xmlns:a16="http://schemas.microsoft.com/office/drawing/2014/main" val="672473629"/>
                    </a:ext>
                  </a:extLst>
                </a:gridCol>
                <a:gridCol w="2707105">
                  <a:extLst>
                    <a:ext uri="{9D8B030D-6E8A-4147-A177-3AD203B41FA5}">
                      <a16:colId xmlns:a16="http://schemas.microsoft.com/office/drawing/2014/main" val="220651663"/>
                    </a:ext>
                  </a:extLst>
                </a:gridCol>
              </a:tblGrid>
              <a:tr h="522828">
                <a:tc>
                  <a:txBody>
                    <a:bodyPr/>
                    <a:lstStyle/>
                    <a:p>
                      <a:pPr marL="457200" algn="just">
                        <a:lnSpc>
                          <a:spcPct val="115000"/>
                        </a:lnSpc>
                        <a:spcAft>
                          <a:spcPts val="0"/>
                        </a:spcAft>
                      </a:pPr>
                      <a:r>
                        <a:rPr lang="es-CO" sz="1600" dirty="0">
                          <a:effectLst/>
                          <a:latin typeface="Goudy Old Style" panose="02020502050305020303" pitchFamily="18" charset="0"/>
                        </a:rPr>
                        <a:t>OBJETIVO</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s-CO" sz="1600" dirty="0">
                          <a:effectLst/>
                          <a:latin typeface="Goudy Old Style" panose="02020502050305020303" pitchFamily="18" charset="0"/>
                        </a:rPr>
                        <a:t>FECHA</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lnB w="3175"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es-CO" sz="1600" dirty="0">
                          <a:effectLst/>
                          <a:latin typeface="Goudy Old Style" panose="02020502050305020303" pitchFamily="18" charset="0"/>
                        </a:rPr>
                        <a:t>ACTIVIDAD</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s-CO" sz="1600" dirty="0">
                          <a:effectLst/>
                          <a:latin typeface="Goudy Old Style" panose="02020502050305020303" pitchFamily="18" charset="0"/>
                        </a:rPr>
                        <a:t>RESPONSABLES </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5029236"/>
                  </a:ext>
                </a:extLst>
              </a:tr>
              <a:tr h="1263750">
                <a:tc rowSpan="4">
                  <a:txBody>
                    <a:bodyPr/>
                    <a:lstStyle/>
                    <a:p>
                      <a:pPr algn="just"/>
                      <a:endParaRPr lang="es-CO" sz="1600" dirty="0">
                        <a:latin typeface="Goudy Old Style" panose="02020502050305020303" pitchFamily="18" charset="0"/>
                      </a:endParaRPr>
                    </a:p>
                    <a:p>
                      <a:pPr algn="just"/>
                      <a:endParaRPr lang="es-CO" sz="1600" dirty="0">
                        <a:latin typeface="Goudy Old Style" panose="02020502050305020303"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CO" sz="1600" dirty="0">
                          <a:latin typeface="Goudy Old Style" panose="02020502050305020303" pitchFamily="18" charset="0"/>
                        </a:rPr>
                        <a:t>Identificar y proporcionar información pertinente sobre los estudiantes que presentan alguna condición o necesidad.</a:t>
                      </a:r>
                    </a:p>
                    <a:p>
                      <a:pPr algn="just"/>
                      <a:endParaRPr lang="es-CO" sz="1600" dirty="0">
                        <a:latin typeface="Goudy Old Style" panose="02020502050305020303" pitchFamily="18" charset="0"/>
                      </a:endParaRPr>
                    </a:p>
                  </a:txBody>
                  <a:tcPr>
                    <a:lnB w="3175" cap="flat" cmpd="sng" algn="ctr">
                      <a:solidFill>
                        <a:schemeClr val="tx1"/>
                      </a:solidFill>
                      <a:prstDash val="solid"/>
                      <a:round/>
                      <a:headEnd type="none" w="med" len="med"/>
                      <a:tailEnd type="none" w="med" len="med"/>
                    </a:lnB>
                  </a:tcPr>
                </a:tc>
                <a:tc>
                  <a:txBody>
                    <a:bodyPr/>
                    <a:lstStyle/>
                    <a:p>
                      <a:pPr algn="just"/>
                      <a:r>
                        <a:rPr lang="es-CO" sz="1600" baseline="0" dirty="0" smtClean="0">
                          <a:latin typeface="Goudy Old Style" panose="02020502050305020303" pitchFamily="18" charset="0"/>
                        </a:rPr>
                        <a:t>20 de </a:t>
                      </a:r>
                      <a:r>
                        <a:rPr lang="es-CO" sz="1600" baseline="0" dirty="0">
                          <a:latin typeface="Goudy Old Style" panose="02020502050305020303" pitchFamily="18" charset="0"/>
                        </a:rPr>
                        <a:t>febrero </a:t>
                      </a:r>
                      <a:r>
                        <a:rPr lang="es-CO" sz="1600" dirty="0">
                          <a:latin typeface="Goudy Old Style" panose="02020502050305020303" pitchFamily="18" charset="0"/>
                        </a:rPr>
                        <a:t> del </a:t>
                      </a:r>
                      <a:r>
                        <a:rPr lang="es-CO" sz="1600" dirty="0" smtClean="0">
                          <a:latin typeface="Goudy Old Style" panose="02020502050305020303" pitchFamily="18" charset="0"/>
                        </a:rPr>
                        <a:t>2025.</a:t>
                      </a:r>
                      <a:endParaRPr lang="es-CO" sz="1600"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kern="1200" dirty="0">
                          <a:effectLst/>
                          <a:latin typeface="Goudy Old Style" panose="02020502050305020303" pitchFamily="18" charset="0"/>
                        </a:rPr>
                        <a:t>Entrega de relación de estudiantes que presentan barreas de aprendizaje y participación de manera </a:t>
                      </a:r>
                      <a:r>
                        <a:rPr lang="es-CO" sz="1600" kern="1200" dirty="0" smtClean="0">
                          <a:effectLst/>
                          <a:latin typeface="Goudy Old Style" panose="02020502050305020303" pitchFamily="18" charset="0"/>
                        </a:rPr>
                        <a:t>virtual</a:t>
                      </a:r>
                      <a:r>
                        <a:rPr lang="es-CO" sz="1600" kern="1200" baseline="0" dirty="0" smtClean="0">
                          <a:effectLst/>
                          <a:latin typeface="Goudy Old Style" panose="02020502050305020303" pitchFamily="18" charset="0"/>
                        </a:rPr>
                        <a:t> </a:t>
                      </a:r>
                      <a:r>
                        <a:rPr lang="es-CO" sz="1600" kern="1200" baseline="0" dirty="0">
                          <a:effectLst/>
                          <a:latin typeface="Goudy Old Style" panose="02020502050305020303" pitchFamily="18" charset="0"/>
                        </a:rPr>
                        <a:t>utilizando el correo </a:t>
                      </a:r>
                      <a:r>
                        <a:rPr lang="es-CO" sz="1600" kern="1200" baseline="0" dirty="0" smtClean="0">
                          <a:effectLst/>
                          <a:latin typeface="Goudy Old Style" panose="02020502050305020303" pitchFamily="18" charset="0"/>
                        </a:rPr>
                        <a:t>electrónico y el grupo de whatsapp institucional.</a:t>
                      </a:r>
                      <a:endParaRPr lang="es-CO" sz="1600" kern="1200" baseline="0" dirty="0">
                        <a:effectLst/>
                        <a:latin typeface="Goudy Old Style" panose="02020502050305020303"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600" kern="1200" baseline="0" dirty="0">
                          <a:effectLst/>
                          <a:latin typeface="Goudy Old Style" panose="02020502050305020303" pitchFamily="18" charset="0"/>
                        </a:rPr>
                        <a:t>Envió de formatos para reporte de casos nuevos y  </a:t>
                      </a:r>
                      <a:r>
                        <a:rPr lang="es-CO" sz="1600" kern="1200" baseline="0" dirty="0" smtClean="0">
                          <a:effectLst/>
                          <a:latin typeface="Goudy Old Style" panose="02020502050305020303" pitchFamily="18" charset="0"/>
                        </a:rPr>
                        <a:t>los formatos  anexos 2 y 3  </a:t>
                      </a:r>
                      <a:r>
                        <a:rPr lang="es-CO" sz="1600" kern="1200" baseline="0" dirty="0">
                          <a:effectLst/>
                          <a:latin typeface="Goudy Old Style" panose="02020502050305020303" pitchFamily="18" charset="0"/>
                        </a:rPr>
                        <a:t>del PIAR</a:t>
                      </a:r>
                      <a:r>
                        <a:rPr lang="es-CO" sz="1600" kern="1200" baseline="0" dirty="0" smtClean="0">
                          <a:effectLst/>
                          <a:latin typeface="Goudy Old Style" panose="02020502050305020303" pitchFamily="18" charset="0"/>
                        </a:rPr>
                        <a:t>. (se dejara los formatos disponibles en Biblioteca de la sede central).</a:t>
                      </a:r>
                      <a:endParaRPr lang="es-CO" sz="1600" kern="1200" baseline="0" dirty="0">
                        <a:effectLst/>
                        <a:latin typeface="Goudy Old Style" panose="02020502050305020303" pitchFamily="18" charset="0"/>
                      </a:endParaRPr>
                    </a:p>
                  </a:txBody>
                  <a:tcPr>
                    <a:lnB w="3175" cap="flat" cmpd="sng" algn="ctr">
                      <a:solidFill>
                        <a:schemeClr val="tx1"/>
                      </a:solidFill>
                      <a:prstDash val="solid"/>
                      <a:round/>
                      <a:headEnd type="none" w="med" len="med"/>
                      <a:tailEnd type="none" w="med" len="med"/>
                    </a:lnB>
                  </a:tcPr>
                </a:tc>
                <a:tc>
                  <a:txBody>
                    <a:bodyPr/>
                    <a:lstStyle/>
                    <a:p>
                      <a:pPr algn="just"/>
                      <a:r>
                        <a:rPr lang="es-CO" sz="1600" dirty="0">
                          <a:latin typeface="Goudy Old Style" panose="02020502050305020303" pitchFamily="18" charset="0"/>
                        </a:rPr>
                        <a:t>Orientadora escolar </a:t>
                      </a:r>
                    </a:p>
                  </a:txBody>
                  <a:tcP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055064"/>
                  </a:ext>
                </a:extLst>
              </a:tr>
              <a:tr h="1028634">
                <a:tc vMerge="1">
                  <a:txBody>
                    <a:bodyPr/>
                    <a:lstStyle/>
                    <a:p>
                      <a:endParaRPr lang="es-CO"/>
                    </a:p>
                  </a:txBody>
                  <a:tcPr/>
                </a:tc>
                <a:tc>
                  <a:txBody>
                    <a:bodyPr/>
                    <a:lstStyle/>
                    <a:p>
                      <a:pPr algn="just"/>
                      <a:r>
                        <a:rPr lang="es-CO" sz="1600" dirty="0">
                          <a:latin typeface="Goudy Old Style" panose="02020502050305020303" pitchFamily="18" charset="0"/>
                        </a:rPr>
                        <a:t>Durante el año </a:t>
                      </a:r>
                      <a:r>
                        <a:rPr lang="es-CO" sz="1600" dirty="0" smtClean="0">
                          <a:latin typeface="Goudy Old Style" panose="02020502050305020303" pitchFamily="18" charset="0"/>
                        </a:rPr>
                        <a:t>escolar.</a:t>
                      </a:r>
                      <a:endParaRPr lang="es-CO" sz="1600"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kern="1200" baseline="0" dirty="0">
                          <a:effectLst/>
                          <a:latin typeface="Goudy Old Style" panose="02020502050305020303" pitchFamily="18" charset="0"/>
                        </a:rPr>
                        <a:t>Los Directores de grado y docentes de asignaturas deberán identificar y realizar el reporte del estudiante que presente alguna condición o necesidad que observe en el contexto del </a:t>
                      </a:r>
                      <a:r>
                        <a:rPr lang="es-CO" sz="1600" kern="1200" baseline="0" dirty="0" smtClean="0">
                          <a:effectLst/>
                          <a:latin typeface="Goudy Old Style" panose="02020502050305020303" pitchFamily="18" charset="0"/>
                        </a:rPr>
                        <a:t>menor a orientación escolar. (formato </a:t>
                      </a:r>
                      <a:r>
                        <a:rPr lang="es-CO" sz="1600" kern="1200" baseline="0" dirty="0">
                          <a:effectLst/>
                          <a:latin typeface="Goudy Old Style" panose="02020502050305020303" pitchFamily="18" charset="0"/>
                        </a:rPr>
                        <a:t>de reporte).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CO" sz="1600" dirty="0">
                          <a:latin typeface="Goudy Old Style" panose="02020502050305020303" pitchFamily="18" charset="0"/>
                        </a:rPr>
                        <a:t>Orientadora escolar </a:t>
                      </a:r>
                    </a:p>
                    <a:p>
                      <a:pPr algn="just"/>
                      <a:r>
                        <a:rPr lang="es-CO" sz="1600" dirty="0">
                          <a:latin typeface="Goudy Old Style" panose="02020502050305020303" pitchFamily="18" charset="0"/>
                        </a:rPr>
                        <a:t>Gestión Directiva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8475503"/>
                  </a:ext>
                </a:extLst>
              </a:tr>
              <a:tr h="1104913">
                <a:tc vMerge="1">
                  <a:txBody>
                    <a:bodyPr/>
                    <a:lstStyle/>
                    <a:p>
                      <a:endParaRPr lang="es-CO"/>
                    </a:p>
                  </a:txBody>
                  <a:tcPr/>
                </a:tc>
                <a:tc>
                  <a:txBody>
                    <a:bodyPr/>
                    <a:lstStyle/>
                    <a:p>
                      <a:r>
                        <a:rPr lang="es-ES" sz="1600" dirty="0" smtClean="0">
                          <a:latin typeface="Times New Roman" panose="02020603050405020304" pitchFamily="18" charset="0"/>
                          <a:cs typeface="Times New Roman" panose="02020603050405020304" pitchFamily="18" charset="0"/>
                        </a:rPr>
                        <a:t>20 y 21 de febrero </a:t>
                      </a:r>
                      <a:endParaRPr lang="es-ES" sz="1600" dirty="0">
                        <a:latin typeface="Times New Roman" panose="02020603050405020304" pitchFamily="18" charset="0"/>
                        <a:cs typeface="Times New Roman" panose="02020603050405020304"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ES" sz="1600" dirty="0" smtClean="0">
                          <a:latin typeface="Times New Roman" panose="02020603050405020304" pitchFamily="18" charset="0"/>
                          <a:cs typeface="Times New Roman" panose="02020603050405020304" pitchFamily="18" charset="0"/>
                        </a:rPr>
                        <a:t>Cada director de grupo deberá identificar al grupo de estudiantes vulnerables a través de una encuesta. Dar a conocer a los docentes  que trabaja en el grupo de grado la situación psicosocial del estudiante.</a:t>
                      </a:r>
                      <a:endParaRPr lang="es-ES" sz="1600" dirty="0">
                        <a:latin typeface="Times New Roman" panose="02020603050405020304" pitchFamily="18" charset="0"/>
                        <a:cs typeface="Times New Roman" panose="02020603050405020304"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CO" sz="1800" dirty="0" smtClean="0">
                          <a:latin typeface="Goudy Old Style" panose="02020502050305020303" pitchFamily="18" charset="0"/>
                        </a:rPr>
                        <a:t>Orientadora escolar </a:t>
                      </a:r>
                    </a:p>
                    <a:p>
                      <a:pPr algn="just"/>
                      <a:r>
                        <a:rPr lang="es-CO" sz="1800" dirty="0" smtClean="0">
                          <a:latin typeface="Goudy Old Style" panose="02020502050305020303" pitchFamily="18" charset="0"/>
                        </a:rPr>
                        <a:t>Gestión Directiva</a:t>
                      </a:r>
                    </a:p>
                    <a:p>
                      <a:endParaRPr lang="es-E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38213"/>
                  </a:ext>
                </a:extLst>
              </a:tr>
              <a:tr h="968686">
                <a:tc vMerge="1">
                  <a:txBody>
                    <a:bodyPr/>
                    <a:lstStyle/>
                    <a:p>
                      <a:endParaRPr lang="es-CO"/>
                    </a:p>
                  </a:txBody>
                  <a:tcPr/>
                </a:tc>
                <a:tc>
                  <a:txBody>
                    <a:bodyPr/>
                    <a:lstStyle/>
                    <a:p>
                      <a:pPr algn="just"/>
                      <a:r>
                        <a:rPr lang="es-CO" sz="1600" dirty="0">
                          <a:latin typeface="Goudy Old Style" panose="02020502050305020303" pitchFamily="18" charset="0"/>
                        </a:rPr>
                        <a:t>Inicio de cada periodo</a:t>
                      </a:r>
                      <a:r>
                        <a:rPr lang="es-CO" sz="1600" dirty="0" smtClean="0">
                          <a:latin typeface="Goudy Old Style" panose="02020502050305020303" pitchFamily="18" charset="0"/>
                        </a:rPr>
                        <a:t>. </a:t>
                      </a:r>
                      <a:endParaRPr lang="es-CO" sz="1600"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a:lnSpc>
                          <a:spcPct val="100000"/>
                        </a:lnSpc>
                        <a:spcAft>
                          <a:spcPts val="0"/>
                        </a:spcAft>
                      </a:pPr>
                      <a:r>
                        <a:rPr lang="es-CO" sz="1600" dirty="0">
                          <a:effectLst/>
                          <a:latin typeface="Goudy Old Style" panose="02020502050305020303" pitchFamily="18" charset="0"/>
                        </a:rPr>
                        <a:t>Docentes responsables de las diferentes áreas y/o asignaturas deberán elaborar y entregar el PIAR Anexo 2 y </a:t>
                      </a:r>
                      <a:r>
                        <a:rPr lang="es-CO" sz="1600" dirty="0" smtClean="0">
                          <a:effectLst/>
                          <a:latin typeface="Goudy Old Style" panose="02020502050305020303" pitchFamily="18" charset="0"/>
                        </a:rPr>
                        <a:t>3.</a:t>
                      </a:r>
                      <a:r>
                        <a:rPr lang="es-CO" sz="1600" baseline="0" dirty="0" smtClean="0">
                          <a:effectLst/>
                          <a:latin typeface="Goudy Old Style" panose="02020502050305020303" pitchFamily="18" charset="0"/>
                        </a:rPr>
                        <a:t> </a:t>
                      </a:r>
                      <a:r>
                        <a:rPr lang="es-CO" sz="1600" dirty="0" smtClean="0">
                          <a:effectLst/>
                          <a:latin typeface="Goudy Old Style" panose="02020502050305020303" pitchFamily="18" charset="0"/>
                        </a:rPr>
                        <a:t>A </a:t>
                      </a:r>
                      <a:r>
                        <a:rPr lang="es-CO" sz="1600" dirty="0">
                          <a:effectLst/>
                          <a:latin typeface="Goudy Old Style" panose="02020502050305020303" pitchFamily="18" charset="0"/>
                        </a:rPr>
                        <a:t>inicio del primer periodo se entregara a cada docente correspondiente de la asignatura el Anexo 1. </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CO" sz="1600" dirty="0">
                          <a:latin typeface="Goudy Old Style" panose="02020502050305020303" pitchFamily="18" charset="0"/>
                        </a:rPr>
                        <a:t>Orientadora Escola</a:t>
                      </a:r>
                    </a:p>
                    <a:p>
                      <a:pPr algn="just"/>
                      <a:r>
                        <a:rPr lang="es-CO" sz="1600" dirty="0">
                          <a:latin typeface="Goudy Old Style" panose="02020502050305020303" pitchFamily="18" charset="0"/>
                        </a:rPr>
                        <a:t>Docente de apoyo sed Nariño</a:t>
                      </a:r>
                    </a:p>
                    <a:p>
                      <a:pPr algn="just"/>
                      <a:r>
                        <a:rPr lang="es-CO" sz="1600" dirty="0">
                          <a:latin typeface="Goudy Old Style" panose="02020502050305020303" pitchFamily="18" charset="0"/>
                        </a:rPr>
                        <a:t>Docentes de las diferentes asignaturas.</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013014"/>
                  </a:ext>
                </a:extLst>
              </a:tr>
            </a:tbl>
          </a:graphicData>
        </a:graphic>
      </p:graphicFrame>
    </p:spTree>
    <p:extLst>
      <p:ext uri="{BB962C8B-B14F-4D97-AF65-F5344CB8AC3E}">
        <p14:creationId xmlns:p14="http://schemas.microsoft.com/office/powerpoint/2010/main" val="158647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0878621-C245-1F48-8D1E-64F77B62816E}"/>
              </a:ext>
            </a:extLst>
          </p:cNvPr>
          <p:cNvGraphicFramePr>
            <a:graphicFrameLocks noGrp="1"/>
          </p:cNvGraphicFramePr>
          <p:nvPr>
            <p:ph idx="1"/>
            <p:extLst>
              <p:ext uri="{D42A27DB-BD31-4B8C-83A1-F6EECF244321}">
                <p14:modId xmlns:p14="http://schemas.microsoft.com/office/powerpoint/2010/main" val="1359137679"/>
              </p:ext>
            </p:extLst>
          </p:nvPr>
        </p:nvGraphicFramePr>
        <p:xfrm>
          <a:off x="709317" y="290791"/>
          <a:ext cx="10697254" cy="6189858"/>
        </p:xfrm>
        <a:graphic>
          <a:graphicData uri="http://schemas.openxmlformats.org/drawingml/2006/table">
            <a:tbl>
              <a:tblPr firstRow="1" bandRow="1">
                <a:tableStyleId>{5C22544A-7EE6-4342-B048-85BDC9FD1C3A}</a:tableStyleId>
              </a:tblPr>
              <a:tblGrid>
                <a:gridCol w="2004871">
                  <a:extLst>
                    <a:ext uri="{9D8B030D-6E8A-4147-A177-3AD203B41FA5}">
                      <a16:colId xmlns:a16="http://schemas.microsoft.com/office/drawing/2014/main" val="3533953036"/>
                    </a:ext>
                  </a:extLst>
                </a:gridCol>
                <a:gridCol w="2021306">
                  <a:extLst>
                    <a:ext uri="{9D8B030D-6E8A-4147-A177-3AD203B41FA5}">
                      <a16:colId xmlns:a16="http://schemas.microsoft.com/office/drawing/2014/main" val="3412498020"/>
                    </a:ext>
                  </a:extLst>
                </a:gridCol>
                <a:gridCol w="3869203">
                  <a:extLst>
                    <a:ext uri="{9D8B030D-6E8A-4147-A177-3AD203B41FA5}">
                      <a16:colId xmlns:a16="http://schemas.microsoft.com/office/drawing/2014/main" val="3661569748"/>
                    </a:ext>
                  </a:extLst>
                </a:gridCol>
                <a:gridCol w="2801874">
                  <a:extLst>
                    <a:ext uri="{9D8B030D-6E8A-4147-A177-3AD203B41FA5}">
                      <a16:colId xmlns:a16="http://schemas.microsoft.com/office/drawing/2014/main" val="2359843599"/>
                    </a:ext>
                  </a:extLst>
                </a:gridCol>
              </a:tblGrid>
              <a:tr h="555253">
                <a:tc>
                  <a:txBody>
                    <a:bodyPr/>
                    <a:lstStyle/>
                    <a:p>
                      <a:pPr marL="457200" algn="ctr">
                        <a:lnSpc>
                          <a:spcPct val="115000"/>
                        </a:lnSpc>
                        <a:spcAft>
                          <a:spcPts val="0"/>
                        </a:spcAft>
                      </a:pPr>
                      <a:r>
                        <a:rPr lang="es-CO" sz="1800" dirty="0">
                          <a:effectLst/>
                        </a:rPr>
                        <a:t>OBJETIVO</a:t>
                      </a:r>
                      <a:endParaRPr lang="es-CO" sz="18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800" dirty="0">
                          <a:effectLst/>
                        </a:rPr>
                        <a:t>FECHA</a:t>
                      </a:r>
                      <a:endParaRPr lang="es-CO" sz="18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800" dirty="0">
                          <a:effectLst/>
                        </a:rPr>
                        <a:t>ACTIVIDAD</a:t>
                      </a:r>
                      <a:endParaRPr lang="es-CO" sz="18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800" dirty="0">
                          <a:effectLst/>
                        </a:rPr>
                        <a:t>RESPONSABLES </a:t>
                      </a:r>
                      <a:endParaRPr lang="es-CO" sz="18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000963"/>
                  </a:ext>
                </a:extLst>
              </a:tr>
              <a:tr h="1283172">
                <a:tc row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O" sz="1800" dirty="0">
                          <a:latin typeface="Goudy Old Style" pitchFamily="18" charset="0"/>
                        </a:rPr>
                        <a:t>Sensibilizar a los padres de familia y estudiantes que presenten alguna condición o necesidad y minimizar las barreras de aprendizaje y participación sobre el cambio del paradigma hacia la educación inclusiva.</a:t>
                      </a:r>
                    </a:p>
                    <a:p>
                      <a:endParaRPr lang="es-CO" dirty="0">
                        <a:latin typeface="Goudy Old Style" panose="02020502050305020303" pitchFamily="18" charset="0"/>
                      </a:endParaRPr>
                    </a:p>
                  </a:txBody>
                  <a:tcPr/>
                </a:tc>
                <a:tc>
                  <a:txBody>
                    <a:bodyPr/>
                    <a:lstStyle/>
                    <a:p>
                      <a:pPr algn="just"/>
                      <a:r>
                        <a:rPr lang="es-CO" baseline="0" dirty="0" smtClean="0">
                          <a:latin typeface="Goudy Old Style" panose="02020502050305020303" pitchFamily="18" charset="0"/>
                        </a:rPr>
                        <a:t>26 </a:t>
                      </a:r>
                      <a:r>
                        <a:rPr lang="es-CO" baseline="0" dirty="0">
                          <a:latin typeface="Goudy Old Style" panose="02020502050305020303" pitchFamily="18" charset="0"/>
                        </a:rPr>
                        <a:t>de </a:t>
                      </a:r>
                      <a:r>
                        <a:rPr lang="es-CO" baseline="0" dirty="0" smtClean="0">
                          <a:latin typeface="Goudy Old Style" panose="02020502050305020303" pitchFamily="18" charset="0"/>
                        </a:rPr>
                        <a:t>febrero </a:t>
                      </a:r>
                      <a:r>
                        <a:rPr lang="es-CO" dirty="0" smtClean="0">
                          <a:latin typeface="Goudy Old Style" panose="02020502050305020303" pitchFamily="18" charset="0"/>
                        </a:rPr>
                        <a:t> 2025</a:t>
                      </a:r>
                      <a:endParaRPr lang="es-CO" dirty="0">
                        <a:latin typeface="Goudy Old Style" panose="02020502050305020303" pitchFamily="18" charset="0"/>
                      </a:endParaRPr>
                    </a:p>
                    <a:p>
                      <a:pPr algn="just"/>
                      <a:endParaRPr lang="es-CO" dirty="0">
                        <a:latin typeface="Goudy Old Style" panose="02020502050305020303" pitchFamily="18" charset="0"/>
                      </a:endParaRPr>
                    </a:p>
                  </a:txBody>
                  <a:tcPr>
                    <a:lnB w="3175" cap="flat" cmpd="sng" algn="ctr">
                      <a:solidFill>
                        <a:schemeClr val="tx1"/>
                      </a:solidFill>
                      <a:prstDash val="solid"/>
                      <a:round/>
                      <a:headEnd type="none" w="med" len="med"/>
                      <a:tailEnd type="none" w="med" len="med"/>
                    </a:lnB>
                  </a:tcPr>
                </a:tc>
                <a:tc>
                  <a:txBody>
                    <a:bodyPr/>
                    <a:lstStyle/>
                    <a:p>
                      <a:pPr algn="just"/>
                      <a:r>
                        <a:rPr lang="es-CO" baseline="0" dirty="0">
                          <a:latin typeface="Goudy Old Style" panose="02020502050305020303" pitchFamily="18" charset="0"/>
                        </a:rPr>
                        <a:t>Socializar a padres de familia </a:t>
                      </a:r>
                      <a:r>
                        <a:rPr lang="es-CO" dirty="0">
                          <a:latin typeface="Goudy Old Style" panose="02020502050305020303" pitchFamily="18" charset="0"/>
                        </a:rPr>
                        <a:t>(Antiguos y nuevos). El proyecto ATENCION</a:t>
                      </a:r>
                      <a:r>
                        <a:rPr lang="es-CO" baseline="0" dirty="0">
                          <a:latin typeface="Goudy Old Style" panose="02020502050305020303" pitchFamily="18" charset="0"/>
                        </a:rPr>
                        <a:t> A LA DIVERSIDAD </a:t>
                      </a:r>
                      <a:r>
                        <a:rPr lang="es-CO" baseline="0" dirty="0" smtClean="0">
                          <a:latin typeface="Goudy Old Style" panose="02020502050305020303" pitchFamily="18" charset="0"/>
                        </a:rPr>
                        <a:t>2025 </a:t>
                      </a:r>
                      <a:r>
                        <a:rPr lang="es-CO" baseline="0" dirty="0">
                          <a:latin typeface="Goudy Old Style" panose="02020502050305020303" pitchFamily="18" charset="0"/>
                        </a:rPr>
                        <a:t>y firma </a:t>
                      </a:r>
                      <a:r>
                        <a:rPr lang="es-CO" baseline="0" dirty="0" smtClean="0">
                          <a:latin typeface="Goudy Old Style" panose="02020502050305020303" pitchFamily="18" charset="0"/>
                        </a:rPr>
                        <a:t>del </a:t>
                      </a:r>
                      <a:r>
                        <a:rPr lang="es-CO" baseline="0" dirty="0">
                          <a:latin typeface="Goudy Old Style" panose="02020502050305020303" pitchFamily="18" charset="0"/>
                        </a:rPr>
                        <a:t>acta de </a:t>
                      </a:r>
                      <a:r>
                        <a:rPr lang="es-CO" baseline="0" dirty="0" smtClean="0">
                          <a:latin typeface="Goudy Old Style" panose="02020502050305020303" pitchFamily="18" charset="0"/>
                        </a:rPr>
                        <a:t>compromiso al padre de familia y estudiante.</a:t>
                      </a:r>
                      <a:endParaRPr lang="es-CO" baseline="0" dirty="0">
                        <a:latin typeface="Goudy Old Style" panose="02020502050305020303" pitchFamily="18" charset="0"/>
                      </a:endParaRPr>
                    </a:p>
                  </a:txBody>
                  <a:tcPr>
                    <a:lnB w="3175" cap="flat" cmpd="sng" algn="ctr">
                      <a:solidFill>
                        <a:schemeClr val="tx1"/>
                      </a:solidFill>
                      <a:prstDash val="solid"/>
                      <a:round/>
                      <a:headEnd type="none" w="med" len="med"/>
                      <a:tailEnd type="none" w="med" len="med"/>
                    </a:lnB>
                  </a:tcPr>
                </a:tc>
                <a:tc>
                  <a:txBody>
                    <a:bodyPr/>
                    <a:lstStyle/>
                    <a:p>
                      <a:pPr algn="just"/>
                      <a:r>
                        <a:rPr lang="es-CO" baseline="0" dirty="0">
                          <a:latin typeface="Goudy Old Style" panose="02020502050305020303" pitchFamily="18" charset="0"/>
                        </a:rPr>
                        <a:t>Orientadora escolar</a:t>
                      </a:r>
                    </a:p>
                  </a:txBody>
                  <a:tcP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771198"/>
                  </a:ext>
                </a:extLst>
              </a:tr>
              <a:tr h="1245485">
                <a:tc vMerge="1">
                  <a:txBody>
                    <a:bodyPr/>
                    <a:lstStyle/>
                    <a:p>
                      <a:endParaRPr lang="es-CO"/>
                    </a:p>
                  </a:txBody>
                  <a:tcPr/>
                </a:tc>
                <a:tc>
                  <a:txBody>
                    <a:bodyPr/>
                    <a:lstStyle/>
                    <a:p>
                      <a:pPr algn="just"/>
                      <a:r>
                        <a:rPr lang="es-CO" dirty="0" smtClean="0">
                          <a:latin typeface="Goudy Old Style" panose="02020502050305020303" pitchFamily="18" charset="0"/>
                        </a:rPr>
                        <a:t>3 </a:t>
                      </a:r>
                      <a:r>
                        <a:rPr lang="es-CO" dirty="0">
                          <a:latin typeface="Goudy Old Style" panose="02020502050305020303" pitchFamily="18" charset="0"/>
                        </a:rPr>
                        <a:t>de Marzo del </a:t>
                      </a:r>
                      <a:r>
                        <a:rPr lang="es-CO" dirty="0" smtClean="0">
                          <a:latin typeface="Goudy Old Style" panose="02020502050305020303" pitchFamily="18" charset="0"/>
                        </a:rPr>
                        <a:t>2025 primaria y secundaria</a:t>
                      </a:r>
                      <a:r>
                        <a:rPr lang="es-CO" dirty="0">
                          <a:latin typeface="Goudy Old Style" panose="02020502050305020303" pitchFamily="18" charset="0"/>
                        </a:rPr>
                        <a:t>.</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baseline="0" dirty="0" smtClean="0">
                          <a:latin typeface="Goudy Old Style" panose="02020502050305020303" pitchFamily="18" charset="0"/>
                        </a:rPr>
                        <a:t>Actualización </a:t>
                      </a:r>
                      <a:r>
                        <a:rPr lang="es-CO" baseline="0" dirty="0">
                          <a:latin typeface="Goudy Old Style" panose="02020502050305020303" pitchFamily="18" charset="0"/>
                        </a:rPr>
                        <a:t>de Información </a:t>
                      </a:r>
                      <a:r>
                        <a:rPr lang="es-CO" baseline="0" dirty="0" smtClean="0">
                          <a:latin typeface="Goudy Old Style" panose="02020502050305020303" pitchFamily="18" charset="0"/>
                        </a:rPr>
                        <a:t>del </a:t>
                      </a:r>
                      <a:r>
                        <a:rPr lang="es-CO" baseline="0" dirty="0">
                          <a:latin typeface="Goudy Old Style" panose="02020502050305020303" pitchFamily="18" charset="0"/>
                        </a:rPr>
                        <a:t>ANEXO 1 </a:t>
                      </a:r>
                      <a:r>
                        <a:rPr lang="es-CO" baseline="0" dirty="0" smtClean="0">
                          <a:latin typeface="Goudy Old Style" panose="02020502050305020303" pitchFamily="18" charset="0"/>
                        </a:rPr>
                        <a:t>del PIAR por medio de reunión general con padres de familia del programa de inclusión.</a:t>
                      </a:r>
                      <a:endParaRPr lang="es-CO" baseline="0"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CO" baseline="0" dirty="0">
                          <a:latin typeface="Goudy Old Style" panose="02020502050305020303" pitchFamily="18" charset="0"/>
                        </a:rPr>
                        <a:t>Orientadora escolar</a:t>
                      </a:r>
                    </a:p>
                    <a:p>
                      <a:pPr marL="0" marR="0" indent="0" algn="just" defTabSz="457200" rtl="0" eaLnBrk="1" fontAlgn="auto" latinLnBrk="0" hangingPunct="1">
                        <a:lnSpc>
                          <a:spcPct val="100000"/>
                        </a:lnSpc>
                        <a:spcBef>
                          <a:spcPts val="0"/>
                        </a:spcBef>
                        <a:spcAft>
                          <a:spcPts val="0"/>
                        </a:spcAft>
                        <a:buClrTx/>
                        <a:buSzTx/>
                        <a:buFontTx/>
                        <a:buNone/>
                        <a:tabLst/>
                        <a:defRPr/>
                      </a:pPr>
                      <a:endParaRPr lang="es-CO" baseline="0"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647475"/>
                  </a:ext>
                </a:extLst>
              </a:tr>
              <a:tr h="1025091">
                <a:tc vMerge="1">
                  <a:txBody>
                    <a:bodyPr/>
                    <a:lstStyle/>
                    <a:p>
                      <a:endParaRPr lang="es-CO"/>
                    </a:p>
                  </a:txBody>
                  <a:tcPr/>
                </a:tc>
                <a:tc>
                  <a:txBody>
                    <a:bodyPr/>
                    <a:lstStyle/>
                    <a:p>
                      <a:pPr algn="just"/>
                      <a:r>
                        <a:rPr lang="es-CO" dirty="0" smtClean="0">
                          <a:latin typeface="Goudy Old Style" panose="02020502050305020303" pitchFamily="18" charset="0"/>
                        </a:rPr>
                        <a:t>Durante</a:t>
                      </a:r>
                      <a:r>
                        <a:rPr lang="es-CO" baseline="0" dirty="0" smtClean="0">
                          <a:latin typeface="Goudy Old Style" panose="02020502050305020303" pitchFamily="18" charset="0"/>
                        </a:rPr>
                        <a:t> los tres periodos escolares </a:t>
                      </a:r>
                    </a:p>
                    <a:p>
                      <a:pPr algn="just"/>
                      <a:r>
                        <a:rPr lang="es-CO" dirty="0" smtClean="0">
                          <a:latin typeface="Goudy Old Style" panose="02020502050305020303" pitchFamily="18" charset="0"/>
                        </a:rPr>
                        <a:t>22/05/2025 - 24/06/2025- 25/09/2025</a:t>
                      </a:r>
                      <a:endParaRPr lang="es-CO"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ES" dirty="0" smtClean="0">
                          <a:latin typeface="Goudy Old Style" panose="02020502050305020303" pitchFamily="18" charset="0"/>
                        </a:rPr>
                        <a:t>En asamblea general de</a:t>
                      </a:r>
                      <a:r>
                        <a:rPr lang="es-ES" baseline="0" dirty="0" smtClean="0">
                          <a:latin typeface="Goudy Old Style" panose="02020502050305020303" pitchFamily="18" charset="0"/>
                        </a:rPr>
                        <a:t> docentes d</a:t>
                      </a:r>
                      <a:r>
                        <a:rPr lang="es-ES" dirty="0" smtClean="0">
                          <a:latin typeface="Goudy Old Style" panose="02020502050305020303" pitchFamily="18" charset="0"/>
                        </a:rPr>
                        <a:t>ar a conocer los</a:t>
                      </a:r>
                      <a:r>
                        <a:rPr lang="es-ES" baseline="0" dirty="0" smtClean="0">
                          <a:latin typeface="Goudy Old Style" panose="02020502050305020303" pitchFamily="18" charset="0"/>
                        </a:rPr>
                        <a:t> diferentes casos con dificultades psicosociales después de haber realizado la encuesta.</a:t>
                      </a:r>
                      <a:endParaRPr lang="es-CO"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CO" dirty="0">
                          <a:latin typeface="Goudy Old Style" panose="02020502050305020303" pitchFamily="18" charset="0"/>
                        </a:rPr>
                        <a:t>Orientadora </a:t>
                      </a:r>
                      <a:r>
                        <a:rPr lang="es-CO" dirty="0" smtClean="0">
                          <a:latin typeface="Goudy Old Style" panose="02020502050305020303" pitchFamily="18" charset="0"/>
                        </a:rPr>
                        <a:t>escolar</a:t>
                      </a:r>
                    </a:p>
                    <a:p>
                      <a:pPr algn="just"/>
                      <a:r>
                        <a:rPr lang="es-CO" dirty="0" smtClean="0">
                          <a:latin typeface="Goudy Old Style" panose="02020502050305020303" pitchFamily="18" charset="0"/>
                        </a:rPr>
                        <a:t>Gestión directiva</a:t>
                      </a:r>
                      <a:endParaRPr lang="es-CO"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1819465"/>
                  </a:ext>
                </a:extLst>
              </a:tr>
              <a:tr h="515592">
                <a:tc vMerge="1">
                  <a:txBody>
                    <a:bodyPr/>
                    <a:lstStyle/>
                    <a:p>
                      <a:endParaRPr lang="es-CO"/>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dirty="0">
                          <a:latin typeface="Goudy Old Style" panose="02020502050305020303" pitchFamily="18" charset="0"/>
                        </a:rPr>
                        <a:t>Durante el año escolar. </a:t>
                      </a:r>
                    </a:p>
                  </a:txBody>
                  <a:tcPr>
                    <a:lnT w="3175" cap="flat" cmpd="sng" algn="ctr">
                      <a:solidFill>
                        <a:schemeClr val="tx1"/>
                      </a:solidFill>
                      <a:prstDash val="solid"/>
                      <a:round/>
                      <a:headEnd type="none" w="med" len="med"/>
                      <a:tailEnd type="none" w="med" len="med"/>
                    </a:lnT>
                  </a:tcPr>
                </a:tc>
                <a:tc>
                  <a:txBody>
                    <a:bodyPr/>
                    <a:lstStyle/>
                    <a:p>
                      <a:pPr algn="just"/>
                      <a:r>
                        <a:rPr lang="es-CO" dirty="0">
                          <a:latin typeface="Goudy Old Style" panose="02020502050305020303" pitchFamily="18" charset="0"/>
                        </a:rPr>
                        <a:t>Talleres</a:t>
                      </a:r>
                      <a:r>
                        <a:rPr lang="es-CO" baseline="0" dirty="0">
                          <a:latin typeface="Goudy Old Style" panose="02020502050305020303" pitchFamily="18" charset="0"/>
                        </a:rPr>
                        <a:t> lúdico recreativos con estudiantes  con BAP, involucrando a los padres de familia en articulación con  coordinación de Discapacidad del municipio.</a:t>
                      </a:r>
                      <a:endParaRPr lang="es-CO" b="0"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tcPr>
                </a:tc>
                <a:tc>
                  <a:txBody>
                    <a:bodyPr/>
                    <a:lstStyle/>
                    <a:p>
                      <a:pPr algn="just"/>
                      <a:r>
                        <a:rPr lang="es-CO" dirty="0">
                          <a:latin typeface="Goudy Old Style" panose="02020502050305020303" pitchFamily="18" charset="0"/>
                        </a:rPr>
                        <a:t>Orientadora escolar</a:t>
                      </a:r>
                    </a:p>
                    <a:p>
                      <a:pPr algn="just"/>
                      <a:r>
                        <a:rPr lang="es-CO" dirty="0">
                          <a:latin typeface="Goudy Old Style" panose="02020502050305020303" pitchFamily="18" charset="0"/>
                        </a:rPr>
                        <a:t>Coordinación de Discapacidad del Municipio.</a:t>
                      </a:r>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71499638"/>
                  </a:ext>
                </a:extLst>
              </a:tr>
            </a:tbl>
          </a:graphicData>
        </a:graphic>
      </p:graphicFrame>
    </p:spTree>
    <p:extLst>
      <p:ext uri="{BB962C8B-B14F-4D97-AF65-F5344CB8AC3E}">
        <p14:creationId xmlns:p14="http://schemas.microsoft.com/office/powerpoint/2010/main" val="328588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A7F8921-9E59-4CF9-C831-38933062E7A7}"/>
              </a:ext>
            </a:extLst>
          </p:cNvPr>
          <p:cNvGraphicFramePr>
            <a:graphicFrameLocks noGrp="1"/>
          </p:cNvGraphicFramePr>
          <p:nvPr>
            <p:ph idx="1"/>
            <p:extLst>
              <p:ext uri="{D42A27DB-BD31-4B8C-83A1-F6EECF244321}">
                <p14:modId xmlns:p14="http://schemas.microsoft.com/office/powerpoint/2010/main" val="275278083"/>
              </p:ext>
            </p:extLst>
          </p:nvPr>
        </p:nvGraphicFramePr>
        <p:xfrm>
          <a:off x="933650" y="1277620"/>
          <a:ext cx="10975224" cy="4971716"/>
        </p:xfrm>
        <a:graphic>
          <a:graphicData uri="http://schemas.openxmlformats.org/drawingml/2006/table">
            <a:tbl>
              <a:tblPr firstRow="1" bandRow="1">
                <a:tableStyleId>{5C22544A-7EE6-4342-B048-85BDC9FD1C3A}</a:tableStyleId>
              </a:tblPr>
              <a:tblGrid>
                <a:gridCol w="2396691">
                  <a:extLst>
                    <a:ext uri="{9D8B030D-6E8A-4147-A177-3AD203B41FA5}">
                      <a16:colId xmlns:a16="http://schemas.microsoft.com/office/drawing/2014/main" val="1972717583"/>
                    </a:ext>
                  </a:extLst>
                </a:gridCol>
                <a:gridCol w="2281187">
                  <a:extLst>
                    <a:ext uri="{9D8B030D-6E8A-4147-A177-3AD203B41FA5}">
                      <a16:colId xmlns:a16="http://schemas.microsoft.com/office/drawing/2014/main" val="139597620"/>
                    </a:ext>
                  </a:extLst>
                </a:gridCol>
                <a:gridCol w="3553540">
                  <a:extLst>
                    <a:ext uri="{9D8B030D-6E8A-4147-A177-3AD203B41FA5}">
                      <a16:colId xmlns:a16="http://schemas.microsoft.com/office/drawing/2014/main" val="1642880424"/>
                    </a:ext>
                  </a:extLst>
                </a:gridCol>
                <a:gridCol w="2743806">
                  <a:extLst>
                    <a:ext uri="{9D8B030D-6E8A-4147-A177-3AD203B41FA5}">
                      <a16:colId xmlns:a16="http://schemas.microsoft.com/office/drawing/2014/main" val="515610770"/>
                    </a:ext>
                  </a:extLst>
                </a:gridCol>
              </a:tblGrid>
              <a:tr h="370840">
                <a:tc>
                  <a:txBody>
                    <a:bodyPr/>
                    <a:lstStyle/>
                    <a:p>
                      <a:pPr marL="457200" algn="just">
                        <a:lnSpc>
                          <a:spcPct val="115000"/>
                        </a:lnSpc>
                        <a:spcAft>
                          <a:spcPts val="0"/>
                        </a:spcAft>
                      </a:pPr>
                      <a:r>
                        <a:rPr lang="es-CO" sz="1600" dirty="0">
                          <a:effectLst/>
                        </a:rPr>
                        <a:t>OBJETIVO </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s-CO" sz="1600" dirty="0">
                          <a:effectLst/>
                        </a:rPr>
                        <a:t>FECHA</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s-CO" sz="1600" dirty="0">
                          <a:effectLst/>
                        </a:rPr>
                        <a:t>ACTIVIDAD</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s-CO" sz="1600" dirty="0">
                          <a:effectLst/>
                        </a:rPr>
                        <a:t>RESPONSABLES </a:t>
                      </a:r>
                      <a:endParaRPr lang="es-CO" sz="1600" b="1"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590993"/>
                  </a:ext>
                </a:extLst>
              </a:tr>
              <a:tr h="757856">
                <a:tc rowSpan="3">
                  <a:txBody>
                    <a:bodyPr/>
                    <a:lstStyle/>
                    <a:p>
                      <a:pPr marL="0" indent="0" algn="just">
                        <a:buFont typeface="Wingdings 3" charset="2"/>
                        <a:buNone/>
                      </a:pPr>
                      <a:r>
                        <a:rPr lang="es-CO" sz="1800" dirty="0">
                          <a:latin typeface="Goudy Old Style" pitchFamily="18" charset="0"/>
                        </a:rPr>
                        <a:t>Brindar la oportunidad de inclusión en el proceso de enseñanza de todos los estudiantes que presenten alguna condición o necesidad y minimizar las barreras de aprendizaje y participación sobre el cambio del paradigma hacia la educación inclusiva.</a:t>
                      </a:r>
                    </a:p>
                    <a:p>
                      <a:pPr marL="457200" indent="-457200" algn="just">
                        <a:buAutoNum type="arabicPeriod"/>
                      </a:pPr>
                      <a:endParaRPr lang="es-CO" sz="1800" dirty="0">
                        <a:latin typeface="Goudy Old Style" pitchFamily="18" charset="0"/>
                      </a:endParaRPr>
                    </a:p>
                    <a:p>
                      <a:endParaRPr lang="es-CO" dirty="0">
                        <a:latin typeface="Goudy Old Style" panose="02020502050305020303" pitchFamily="18" charset="0"/>
                      </a:endParaRPr>
                    </a:p>
                  </a:txBody>
                  <a:tcPr/>
                </a:tc>
                <a:tc>
                  <a:txBody>
                    <a:bodyPr/>
                    <a:lstStyle/>
                    <a:p>
                      <a:pPr algn="just"/>
                      <a:r>
                        <a:rPr lang="es-CO" baseline="0" dirty="0">
                          <a:latin typeface="Goudy Old Style" panose="02020502050305020303" pitchFamily="18" charset="0"/>
                        </a:rPr>
                        <a:t>Antes de terminar cada  periodo.</a:t>
                      </a:r>
                      <a:endParaRPr lang="es-CO" dirty="0">
                        <a:latin typeface="Goudy Old Style" panose="02020502050305020303" pitchFamily="18" charset="0"/>
                      </a:endParaRPr>
                    </a:p>
                  </a:txBody>
                  <a:tcPr>
                    <a:lnB w="3175"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800" kern="1200" dirty="0">
                          <a:effectLst/>
                          <a:latin typeface="Goudy Old Style" panose="02020502050305020303" pitchFamily="18" charset="0"/>
                        </a:rPr>
                        <a:t>Informe</a:t>
                      </a:r>
                      <a:r>
                        <a:rPr lang="es-CO" sz="1800" kern="1200" baseline="0" dirty="0">
                          <a:effectLst/>
                          <a:latin typeface="Goudy Old Style" panose="02020502050305020303" pitchFamily="18" charset="0"/>
                        </a:rPr>
                        <a:t> del </a:t>
                      </a:r>
                      <a:r>
                        <a:rPr lang="es-CO" sz="1800" kern="1200" dirty="0">
                          <a:effectLst/>
                          <a:latin typeface="Goudy Old Style" panose="02020502050305020303" pitchFamily="18" charset="0"/>
                        </a:rPr>
                        <a:t>desempeño académico y de convivencia a padres de familia</a:t>
                      </a:r>
                      <a:r>
                        <a:rPr lang="es-CO" sz="1800" kern="1200" baseline="0" dirty="0">
                          <a:effectLst/>
                          <a:latin typeface="Goudy Old Style" panose="02020502050305020303" pitchFamily="18" charset="0"/>
                        </a:rPr>
                        <a:t>.</a:t>
                      </a:r>
                      <a:endParaRPr lang="es-CO" sz="1800" dirty="0">
                        <a:effectLst/>
                        <a:latin typeface="Goudy Old Style" panose="02020502050305020303" pitchFamily="18" charset="0"/>
                        <a:ea typeface="Times New Roman" panose="02020603050405020304" pitchFamily="18" charset="0"/>
                        <a:cs typeface="Times New Roman" panose="02020603050405020304" pitchFamily="18" charset="0"/>
                      </a:endParaRPr>
                    </a:p>
                  </a:txBody>
                  <a:tcPr>
                    <a:lnB w="3175" cap="flat" cmpd="sng" algn="ctr">
                      <a:solidFill>
                        <a:schemeClr val="tx1"/>
                      </a:solidFill>
                      <a:prstDash val="solid"/>
                      <a:round/>
                      <a:headEnd type="none" w="med" len="med"/>
                      <a:tailEnd type="none" w="med" len="med"/>
                    </a:lnB>
                  </a:tcPr>
                </a:tc>
                <a:tc>
                  <a:txBody>
                    <a:bodyPr/>
                    <a:lstStyle/>
                    <a:p>
                      <a:r>
                        <a:rPr lang="es-CO" dirty="0">
                          <a:latin typeface="Goudy Old Style" panose="02020502050305020303" pitchFamily="18" charset="0"/>
                        </a:rPr>
                        <a:t>Orientadora escolar </a:t>
                      </a:r>
                    </a:p>
                  </a:txBody>
                  <a:tcP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2038926"/>
                  </a:ext>
                </a:extLst>
              </a:tr>
              <a:tr h="1068404">
                <a:tc vMerge="1">
                  <a:txBody>
                    <a:bodyPr/>
                    <a:lstStyle/>
                    <a:p>
                      <a:endParaRPr lang="es-CO"/>
                    </a:p>
                  </a:txBody>
                  <a:tcPr/>
                </a:tc>
                <a:tc>
                  <a:txBody>
                    <a:bodyPr/>
                    <a:lstStyle/>
                    <a:p>
                      <a:pPr algn="just"/>
                      <a:r>
                        <a:rPr lang="es-CO" dirty="0">
                          <a:latin typeface="Goudy Old Style" panose="02020502050305020303" pitchFamily="18" charset="0"/>
                        </a:rPr>
                        <a:t>Durante todo el año escolar 2024.</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dirty="0">
                          <a:latin typeface="Goudy Old Style" panose="02020502050305020303" pitchFamily="18" charset="0"/>
                        </a:rPr>
                        <a:t>Capacitaciones</a:t>
                      </a:r>
                      <a:r>
                        <a:rPr lang="es-CO" baseline="0" dirty="0">
                          <a:latin typeface="Goudy Old Style" panose="02020502050305020303" pitchFamily="18" charset="0"/>
                        </a:rPr>
                        <a:t> y talleres sobre, DIFERENTES DISCAPACIDADES,  PIAR, DUA y demás temáticas pertinentes a la EDUCACION INCLUSIVA con personal idóneo al tema. </a:t>
                      </a:r>
                      <a:endParaRPr lang="es-CO"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es-CO" dirty="0">
                          <a:latin typeface="Goudy Old Style" panose="02020502050305020303" pitchFamily="18" charset="0"/>
                        </a:rPr>
                        <a:t>Orientadora </a:t>
                      </a:r>
                      <a:r>
                        <a:rPr lang="es-CO" dirty="0" smtClean="0">
                          <a:latin typeface="Goudy Old Style" panose="02020502050305020303" pitchFamily="18" charset="0"/>
                        </a:rPr>
                        <a:t>escolar</a:t>
                      </a:r>
                    </a:p>
                    <a:p>
                      <a:pPr algn="just"/>
                      <a:r>
                        <a:rPr lang="es-CO" dirty="0" smtClean="0">
                          <a:latin typeface="Goudy Old Style" panose="02020502050305020303" pitchFamily="18" charset="0"/>
                        </a:rPr>
                        <a:t>Docente de apoyo de la sed. </a:t>
                      </a:r>
                      <a:endParaRPr lang="es-CO"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932253"/>
                  </a:ext>
                </a:extLst>
              </a:tr>
              <a:tr h="2105660">
                <a:tc vMerge="1">
                  <a:txBody>
                    <a:bodyPr/>
                    <a:lstStyle/>
                    <a:p>
                      <a:endParaRPr lang="es-CO"/>
                    </a:p>
                  </a:txBody>
                  <a:tcPr/>
                </a:tc>
                <a:tc>
                  <a:txBody>
                    <a:bodyPr/>
                    <a:lstStyle/>
                    <a:p>
                      <a:pPr algn="just"/>
                      <a:r>
                        <a:rPr lang="es-CO" dirty="0" smtClean="0">
                          <a:latin typeface="Goudy Old Style" panose="02020502050305020303" pitchFamily="18" charset="0"/>
                        </a:rPr>
                        <a:t>Durante</a:t>
                      </a:r>
                      <a:r>
                        <a:rPr lang="es-CO" baseline="0" dirty="0" smtClean="0">
                          <a:latin typeface="Goudy Old Style" panose="02020502050305020303" pitchFamily="18" charset="0"/>
                        </a:rPr>
                        <a:t> los tres periodos escolares </a:t>
                      </a:r>
                    </a:p>
                    <a:p>
                      <a:pPr algn="just"/>
                      <a:r>
                        <a:rPr lang="es-CO" dirty="0" smtClean="0">
                          <a:latin typeface="Goudy Old Style" panose="02020502050305020303" pitchFamily="18" charset="0"/>
                        </a:rPr>
                        <a:t>22/05/2025  24/06/2025</a:t>
                      </a:r>
                    </a:p>
                    <a:p>
                      <a:pPr algn="just"/>
                      <a:r>
                        <a:rPr lang="es-CO" dirty="0" smtClean="0">
                          <a:latin typeface="Goudy Old Style" panose="02020502050305020303" pitchFamily="18" charset="0"/>
                        </a:rPr>
                        <a:t>25/09/2025</a:t>
                      </a:r>
                    </a:p>
                    <a:p>
                      <a:pPr algn="just"/>
                      <a:endParaRPr lang="es-CO" dirty="0">
                        <a:latin typeface="Goudy Old Style" panose="02020502050305020303" pitchFamily="18" charset="0"/>
                      </a:endParaRPr>
                    </a:p>
                    <a:p>
                      <a:pPr algn="just"/>
                      <a:endParaRPr lang="es-CO"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latin typeface="Goudy Old Style" panose="02020502050305020303" pitchFamily="18" charset="0"/>
                        </a:rPr>
                        <a:t>En asamblea general de</a:t>
                      </a:r>
                      <a:r>
                        <a:rPr lang="es-ES" baseline="0" dirty="0" smtClean="0">
                          <a:latin typeface="Goudy Old Style" panose="02020502050305020303" pitchFamily="18" charset="0"/>
                        </a:rPr>
                        <a:t> docentes d</a:t>
                      </a:r>
                      <a:r>
                        <a:rPr lang="es-ES" dirty="0" smtClean="0">
                          <a:latin typeface="Goudy Old Style" panose="02020502050305020303" pitchFamily="18" charset="0"/>
                        </a:rPr>
                        <a:t>ar a conocer</a:t>
                      </a:r>
                      <a:r>
                        <a:rPr lang="es-ES" baseline="0" dirty="0" smtClean="0">
                          <a:latin typeface="Goudy Old Style" panose="02020502050305020303" pitchFamily="18" charset="0"/>
                        </a:rPr>
                        <a:t> el listado de estudiantes actualizado en  SIMAT de quienes presenten un diagnostico con especialista  hasta la fecha.</a:t>
                      </a:r>
                      <a:endParaRPr lang="es-CO" sz="1800" dirty="0">
                        <a:effectLst/>
                        <a:latin typeface="Goudy Old Style" panose="02020502050305020303" pitchFamily="18" charset="0"/>
                        <a:ea typeface="Calibri" panose="020F0502020204030204" pitchFamily="34" charset="0"/>
                        <a:cs typeface="Times New Roman" panose="02020603050405020304" pitchFamily="18" charset="0"/>
                      </a:endParaRPr>
                    </a:p>
                  </a:txBody>
                  <a:tcPr>
                    <a:lnT w="3175" cap="flat" cmpd="sng" algn="ctr">
                      <a:solidFill>
                        <a:schemeClr val="tx1"/>
                      </a:solidFill>
                      <a:prstDash val="solid"/>
                      <a:round/>
                      <a:headEnd type="none" w="med" len="med"/>
                      <a:tailEnd type="none" w="med" len="med"/>
                    </a:lnT>
                  </a:tcPr>
                </a:tc>
                <a:tc>
                  <a:txBody>
                    <a:bodyPr/>
                    <a:lstStyle/>
                    <a:p>
                      <a:pPr algn="just"/>
                      <a:r>
                        <a:rPr lang="es-CO" dirty="0">
                          <a:latin typeface="Goudy Old Style" panose="02020502050305020303" pitchFamily="18" charset="0"/>
                        </a:rPr>
                        <a:t>Orientadora </a:t>
                      </a:r>
                      <a:r>
                        <a:rPr lang="es-CO" dirty="0" smtClean="0">
                          <a:latin typeface="Goudy Old Style" panose="02020502050305020303" pitchFamily="18" charset="0"/>
                        </a:rPr>
                        <a:t>escolar</a:t>
                      </a:r>
                    </a:p>
                    <a:p>
                      <a:pPr algn="just"/>
                      <a:r>
                        <a:rPr lang="es-CO" dirty="0" smtClean="0">
                          <a:latin typeface="Goudy Old Style" panose="02020502050305020303" pitchFamily="18" charset="0"/>
                        </a:rPr>
                        <a:t>Docente</a:t>
                      </a:r>
                      <a:r>
                        <a:rPr lang="es-CO" baseline="0" dirty="0" smtClean="0">
                          <a:latin typeface="Goudy Old Style" panose="02020502050305020303" pitchFamily="18" charset="0"/>
                        </a:rPr>
                        <a:t> de apoyo de la sed. </a:t>
                      </a:r>
                      <a:endParaRPr lang="es-CO" dirty="0">
                        <a:latin typeface="Goudy Old Style" panose="02020502050305020303"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dirty="0">
                        <a:latin typeface="Goudy Old Style" panose="02020502050305020303" pitchFamily="18" charset="0"/>
                      </a:endParaRPr>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9346782"/>
                  </a:ext>
                </a:extLst>
              </a:tr>
            </a:tbl>
          </a:graphicData>
        </a:graphic>
      </p:graphicFrame>
    </p:spTree>
    <p:extLst>
      <p:ext uri="{BB962C8B-B14F-4D97-AF65-F5344CB8AC3E}">
        <p14:creationId xmlns:p14="http://schemas.microsoft.com/office/powerpoint/2010/main" val="36563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969" y="0"/>
            <a:ext cx="3674226" cy="1280890"/>
          </a:xfrm>
        </p:spPr>
        <p:txBody>
          <a:bodyPr/>
          <a:lstStyle/>
          <a:p>
            <a:pPr algn="ctr"/>
            <a:r>
              <a:rPr lang="es-MX" b="1" dirty="0">
                <a:solidFill>
                  <a:schemeClr val="tx2"/>
                </a:solidFill>
                <a:latin typeface="Showcard Gothic" panose="04020904020102020604" pitchFamily="82" charset="0"/>
              </a:rPr>
              <a:t>DIVERSIDAD</a:t>
            </a:r>
            <a:endParaRPr lang="es-CO" dirty="0">
              <a:solidFill>
                <a:schemeClr val="tx2"/>
              </a:solidFill>
              <a:latin typeface="Showcard Gothic" panose="04020904020102020604" pitchFamily="82" charset="0"/>
            </a:endParaRPr>
          </a:p>
        </p:txBody>
      </p:sp>
      <p:sp>
        <p:nvSpPr>
          <p:cNvPr id="3" name="Marcador de contenido 2"/>
          <p:cNvSpPr>
            <a:spLocks noGrp="1"/>
          </p:cNvSpPr>
          <p:nvPr>
            <p:ph idx="1"/>
          </p:nvPr>
        </p:nvSpPr>
        <p:spPr>
          <a:xfrm>
            <a:off x="4250028" y="1280890"/>
            <a:ext cx="7838941" cy="5543886"/>
          </a:xfrm>
        </p:spPr>
        <p:txBody>
          <a:bodyPr>
            <a:noAutofit/>
          </a:bodyPr>
          <a:lstStyle/>
          <a:p>
            <a:pPr marL="0" indent="0" algn="just" fontAlgn="base">
              <a:buNone/>
            </a:pPr>
            <a:r>
              <a:rPr lang="es-MX" sz="2000" dirty="0"/>
              <a:t>El término “diversidad” ha adquirido un importante relieve en las actuaciones docentes. La diversidad educativa es un reto que deben afrontar los profesores junto con padres y </a:t>
            </a:r>
            <a:r>
              <a:rPr lang="es-MX" sz="2000" dirty="0" smtClean="0"/>
              <a:t>madres de familia. </a:t>
            </a:r>
            <a:r>
              <a:rPr lang="es-MX" sz="2000" dirty="0"/>
              <a:t>De ellos depende construir una sociedad solidaria y respetuosa con los demás. La diversidad afecta tanto al que aprende como al que enseña, por tanto, atender a la diversidad, no sólo es atender a las diferencias individuales de los estudiantes, sino también el poner en juego todos los elementos organizativos (materiales, espacios, agrupamientos, horarios, infraestructura, coordinación docente, estrategias, etc.) para cubrir las necesidades </a:t>
            </a:r>
            <a:r>
              <a:rPr lang="es-MX" sz="2000" dirty="0" smtClean="0"/>
              <a:t>educativas.</a:t>
            </a:r>
            <a:endParaRPr lang="es-MX" sz="2000" dirty="0"/>
          </a:p>
          <a:p>
            <a:pPr marL="0" indent="0" algn="just" fontAlgn="base">
              <a:buNone/>
            </a:pPr>
            <a:r>
              <a:rPr lang="es-MX" sz="2000" dirty="0" smtClean="0"/>
              <a:t>Las aulas </a:t>
            </a:r>
            <a:r>
              <a:rPr lang="es-MX" sz="2000" dirty="0"/>
              <a:t>son un sitio idóneo para hablar sobre diversidad, pues es como una mini sociedad donde </a:t>
            </a:r>
            <a:r>
              <a:rPr lang="es-MX" sz="2000" b="1" dirty="0"/>
              <a:t>se ven reflejadas muchas individualidades distintas</a:t>
            </a:r>
            <a:r>
              <a:rPr lang="es-MX" sz="2000" dirty="0"/>
              <a:t>. Es aquí donde los maestros tienen el reto de enseñar que hay diferencias entre las personas pero que todas ellas son iguales. En este sentido, el concepto de </a:t>
            </a:r>
            <a:r>
              <a:rPr lang="es-MX" sz="2000" b="1" dirty="0"/>
              <a:t>escuela inclusiva</a:t>
            </a:r>
            <a:r>
              <a:rPr lang="es-MX" sz="2000" dirty="0"/>
              <a:t> ha ayudado mucho a hacer más visible la diversidad en las aulas y a que los niños conozcan a otros niños con capacidades diferentes a las suyas.</a:t>
            </a:r>
          </a:p>
        </p:txBody>
      </p:sp>
      <p:pic>
        <p:nvPicPr>
          <p:cNvPr id="5" name="Imagen 4"/>
          <p:cNvPicPr>
            <a:picLocks noChangeAspect="1"/>
          </p:cNvPicPr>
          <p:nvPr/>
        </p:nvPicPr>
        <p:blipFill>
          <a:blip r:embed="rId2"/>
          <a:stretch>
            <a:fillRect/>
          </a:stretch>
        </p:blipFill>
        <p:spPr>
          <a:xfrm>
            <a:off x="579549" y="746975"/>
            <a:ext cx="3670479" cy="5737069"/>
          </a:xfrm>
          <a:prstGeom prst="rect">
            <a:avLst/>
          </a:prstGeom>
        </p:spPr>
      </p:pic>
    </p:spTree>
    <p:extLst>
      <p:ext uri="{BB962C8B-B14F-4D97-AF65-F5344CB8AC3E}">
        <p14:creationId xmlns:p14="http://schemas.microsoft.com/office/powerpoint/2010/main" val="11044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0DB4B-79EA-8F43-460A-4B9188460A8E}"/>
              </a:ext>
            </a:extLst>
          </p:cNvPr>
          <p:cNvSpPr>
            <a:spLocks noGrp="1"/>
          </p:cNvSpPr>
          <p:nvPr>
            <p:ph type="title"/>
          </p:nvPr>
        </p:nvSpPr>
        <p:spPr>
          <a:xfrm>
            <a:off x="838199" y="1041861"/>
            <a:ext cx="10515600" cy="1325563"/>
          </a:xfrm>
        </p:spPr>
        <p:txBody>
          <a:bodyPr>
            <a:normAutofit fontScale="90000"/>
          </a:bodyPr>
          <a:lstStyle/>
          <a:p>
            <a:pPr algn="ctr"/>
            <a:r>
              <a:rPr lang="es-CO" sz="16700" b="1" dirty="0">
                <a:ln w="24500" cmpd="dbl">
                  <a:solidFill>
                    <a:srgbClr val="48A8D0">
                      <a:shade val="85000"/>
                      <a:satMod val="155000"/>
                    </a:srgbClr>
                  </a:solidFill>
                  <a:prstDash val="solid"/>
                  <a:miter lim="800000"/>
                </a:ln>
                <a:gradFill>
                  <a:gsLst>
                    <a:gs pos="10000">
                      <a:srgbClr val="48A8D0">
                        <a:tint val="10000"/>
                        <a:satMod val="155000"/>
                      </a:srgbClr>
                    </a:gs>
                    <a:gs pos="60000">
                      <a:srgbClr val="48A8D0">
                        <a:tint val="30000"/>
                        <a:satMod val="155000"/>
                      </a:srgbClr>
                    </a:gs>
                    <a:gs pos="100000">
                      <a:srgbClr val="48A8D0">
                        <a:tint val="73000"/>
                        <a:satMod val="155000"/>
                      </a:srgbClr>
                    </a:gs>
                  </a:gsLst>
                  <a:lin ang="5400000"/>
                </a:gradFill>
                <a:effectLst>
                  <a:outerShdw blurRad="38100" dist="38100" dir="7020000" algn="tl">
                    <a:srgbClr val="000000">
                      <a:alpha val="35000"/>
                    </a:srgbClr>
                  </a:outerShdw>
                </a:effectLst>
                <a:latin typeface="Berlin Sans FB Demi" pitchFamily="34" charset="0"/>
              </a:rPr>
              <a:t>GRACIAS</a:t>
            </a:r>
            <a:r>
              <a:rPr lang="es-CO" dirty="0"/>
              <a:t/>
            </a:r>
            <a:br>
              <a:rPr lang="es-CO" dirty="0"/>
            </a:br>
            <a:endParaRPr lang="es-CO" dirty="0"/>
          </a:p>
        </p:txBody>
      </p:sp>
      <p:pic>
        <p:nvPicPr>
          <p:cNvPr id="4" name="Marcador de contenido 3">
            <a:extLst>
              <a:ext uri="{FF2B5EF4-FFF2-40B4-BE49-F238E27FC236}">
                <a16:creationId xmlns:a16="http://schemas.microsoft.com/office/drawing/2014/main" id="{6155D24F-1773-5210-CDBE-DC2BABE984D8}"/>
              </a:ext>
            </a:extLst>
          </p:cNvPr>
          <p:cNvPicPr>
            <a:picLocks noGrp="1" noChangeAspect="1"/>
          </p:cNvPicPr>
          <p:nvPr>
            <p:ph idx="1"/>
          </p:nvPr>
        </p:nvPicPr>
        <p:blipFill>
          <a:blip r:embed="rId2"/>
          <a:stretch>
            <a:fillRect/>
          </a:stretch>
        </p:blipFill>
        <p:spPr>
          <a:xfrm>
            <a:off x="3334271" y="2882579"/>
            <a:ext cx="5523455" cy="3267739"/>
          </a:xfrm>
          <a:prstGeom prst="rect">
            <a:avLst/>
          </a:prstGeom>
        </p:spPr>
      </p:pic>
    </p:spTree>
    <p:extLst>
      <p:ext uri="{BB962C8B-B14F-4D97-AF65-F5344CB8AC3E}">
        <p14:creationId xmlns:p14="http://schemas.microsoft.com/office/powerpoint/2010/main" val="21120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6600" dirty="0" smtClean="0">
                <a:solidFill>
                  <a:schemeClr val="tx2"/>
                </a:solidFill>
                <a:latin typeface="Showcard Gothic" panose="04020904020102020604" pitchFamily="82" charset="0"/>
              </a:rPr>
              <a:t>INCLUSION  EDUCATIVA </a:t>
            </a:r>
            <a:endParaRPr lang="es-ES" sz="6600" dirty="0">
              <a:solidFill>
                <a:schemeClr val="tx2"/>
              </a:solidFill>
              <a:latin typeface="Showcard Gothic" panose="04020904020102020604" pitchFamily="82" charset="0"/>
            </a:endParaRPr>
          </a:p>
        </p:txBody>
      </p:sp>
      <p:pic>
        <p:nvPicPr>
          <p:cNvPr id="6" name="Marcador de contenido 5"/>
          <p:cNvPicPr>
            <a:picLocks noGrp="1" noChangeAspect="1"/>
          </p:cNvPicPr>
          <p:nvPr>
            <p:ph sz="half" idx="1"/>
          </p:nvPr>
        </p:nvPicPr>
        <p:blipFill>
          <a:blip r:embed="rId2"/>
          <a:stretch>
            <a:fillRect/>
          </a:stretch>
        </p:blipFill>
        <p:spPr>
          <a:xfrm>
            <a:off x="1278262" y="1890020"/>
            <a:ext cx="4014955" cy="4014955"/>
          </a:xfrm>
          <a:prstGeom prst="rect">
            <a:avLst/>
          </a:prstGeom>
        </p:spPr>
      </p:pic>
      <p:sp>
        <p:nvSpPr>
          <p:cNvPr id="5" name="Marcador de contenido 4"/>
          <p:cNvSpPr>
            <a:spLocks noGrp="1"/>
          </p:cNvSpPr>
          <p:nvPr>
            <p:ph sz="half" idx="2"/>
          </p:nvPr>
        </p:nvSpPr>
        <p:spPr>
          <a:xfrm>
            <a:off x="4945487" y="1690689"/>
            <a:ext cx="6838682" cy="4864658"/>
          </a:xfrm>
        </p:spPr>
        <p:txBody>
          <a:bodyPr>
            <a:normAutofit/>
          </a:bodyPr>
          <a:lstStyle/>
          <a:p>
            <a:pPr marL="0" lvl="0" indent="0" algn="just">
              <a:buNone/>
            </a:pPr>
            <a:r>
              <a:rPr lang="es-CO" sz="2000" dirty="0">
                <a:ea typeface="Yu Mincho Demibold"/>
                <a:cs typeface="Times New Roman" panose="02020603050405020304" pitchFamily="18" charset="0"/>
              </a:rPr>
              <a:t>Es un proceso permanente que reconoce, valora y responde de manera pertinente a la diversidad de características, intereses, posibilidades y expectativas de los niños, niñas, adolescentes, jóvenes y adultos, cuyo objetivo es promover su desarrollo, aprendizaje y participación con pares de su misma edad, en un ambiente de aprendizaje común, sin discriminación o exclusión alguna y que garantiza en el marco de los derechos humano, los apoyos y los ajustes razonables requeridos en su proceso educativo, a través de practicas, políticas y culturas que eliminan las barreras existentes en el entorno educativo. </a:t>
            </a:r>
            <a:r>
              <a:rPr lang="es-CO" sz="2000" dirty="0">
                <a:solidFill>
                  <a:schemeClr val="accent2">
                    <a:lumMod val="50000"/>
                  </a:schemeClr>
                </a:solidFill>
              </a:rPr>
              <a:t>(Decreto 1421 de 29 de Agosto del 2017</a:t>
            </a:r>
            <a:r>
              <a:rPr lang="es-CO" sz="2000" dirty="0" smtClean="0">
                <a:solidFill>
                  <a:schemeClr val="accent2">
                    <a:lumMod val="50000"/>
                  </a:schemeClr>
                </a:solidFill>
              </a:rPr>
              <a:t>)</a:t>
            </a:r>
          </a:p>
          <a:p>
            <a:pPr marL="0" lvl="0" indent="0" algn="just">
              <a:buNone/>
            </a:pPr>
            <a:r>
              <a:rPr lang="es-ES" sz="2000" dirty="0" smtClean="0">
                <a:cs typeface="Times New Roman" panose="02020603050405020304" pitchFamily="18" charset="0"/>
              </a:rPr>
              <a:t>La </a:t>
            </a:r>
            <a:r>
              <a:rPr lang="es-ES" sz="2000" dirty="0">
                <a:cs typeface="Times New Roman" panose="02020603050405020304" pitchFamily="18" charset="0"/>
              </a:rPr>
              <a:t>educación inclusiva pretende lograr la unidad armónica de las influencias educativas, generadas desde los diferentes contextos, de manera que no se realice el trabajo de forma </a:t>
            </a:r>
            <a:r>
              <a:rPr lang="es-ES" sz="2000" dirty="0" smtClean="0">
                <a:cs typeface="Times New Roman" panose="02020603050405020304" pitchFamily="18" charset="0"/>
              </a:rPr>
              <a:t>aislada, </a:t>
            </a:r>
            <a:r>
              <a:rPr lang="es-ES" sz="2000" dirty="0">
                <a:cs typeface="Times New Roman" panose="02020603050405020304" pitchFamily="18" charset="0"/>
              </a:rPr>
              <a:t>sino que prime la coherencia y el accionar conjunto en las estrategias o acciones a desarrollar. </a:t>
            </a:r>
          </a:p>
          <a:p>
            <a:pPr marL="0" indent="0">
              <a:buNone/>
            </a:pPr>
            <a:endParaRPr lang="es-ES" dirty="0"/>
          </a:p>
        </p:txBody>
      </p:sp>
    </p:spTree>
    <p:extLst>
      <p:ext uri="{BB962C8B-B14F-4D97-AF65-F5344CB8AC3E}">
        <p14:creationId xmlns:p14="http://schemas.microsoft.com/office/powerpoint/2010/main" val="57620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515190"/>
          </a:xfrm>
        </p:spPr>
        <p:txBody>
          <a:bodyPr>
            <a:normAutofit fontScale="90000"/>
          </a:bodyPr>
          <a:lstStyle/>
          <a:p>
            <a:pPr algn="ctr"/>
            <a:r>
              <a:rPr lang="es-ES" sz="3600" dirty="0" smtClean="0">
                <a:solidFill>
                  <a:schemeClr val="tx2"/>
                </a:solidFill>
                <a:latin typeface="Showcard Gothic" panose="04020904020102020604" pitchFamily="82" charset="0"/>
              </a:rPr>
              <a:t>Características de los diferentes contextos en función de la integración socioeducativa </a:t>
            </a:r>
            <a:endParaRPr lang="es-ES" sz="3600" dirty="0">
              <a:solidFill>
                <a:schemeClr val="tx2"/>
              </a:solidFill>
              <a:latin typeface="Showcard Gothic" panose="04020904020102020604" pitchFamily="82" charset="0"/>
            </a:endParaRPr>
          </a:p>
        </p:txBody>
      </p:sp>
      <p:sp>
        <p:nvSpPr>
          <p:cNvPr id="3" name="Marcador de contenido 2"/>
          <p:cNvSpPr>
            <a:spLocks noGrp="1"/>
          </p:cNvSpPr>
          <p:nvPr>
            <p:ph sz="half" idx="1"/>
          </p:nvPr>
        </p:nvSpPr>
        <p:spPr>
          <a:xfrm>
            <a:off x="669701" y="1764406"/>
            <a:ext cx="10972799" cy="4662151"/>
          </a:xfrm>
        </p:spPr>
        <p:txBody>
          <a:bodyPr>
            <a:normAutofit fontScale="92500" lnSpcReduction="20000"/>
          </a:bodyPr>
          <a:lstStyle/>
          <a:p>
            <a:pPr marL="0" indent="0" algn="just">
              <a:buNone/>
            </a:pPr>
            <a:r>
              <a:rPr lang="es-ES" b="1" dirty="0" smtClean="0">
                <a:solidFill>
                  <a:schemeClr val="tx2"/>
                </a:solidFill>
              </a:rPr>
              <a:t>Escuela: </a:t>
            </a:r>
            <a:r>
              <a:rPr lang="es-ES" dirty="0" smtClean="0">
                <a:cs typeface="Times New Roman" panose="02020603050405020304" pitchFamily="18" charset="0"/>
              </a:rPr>
              <a:t>encaminada hacia la formación y desarrollo integral de las nuevas generaciones de forma organizada, planificada a través del rol profesional del educador. Preparada para conocer y asumir la identidad cultural, idioma, y valores ya conocidos y como en ella transformarlos según las necesidades. Que prepare para asumir una vida responsable, libre, de comprensión, igualdad de oportunidades e igualdad de sexo. </a:t>
            </a:r>
          </a:p>
          <a:p>
            <a:pPr marL="0" indent="0" algn="just">
              <a:buNone/>
            </a:pPr>
            <a:r>
              <a:rPr lang="es-ES" b="1" dirty="0" smtClean="0">
                <a:solidFill>
                  <a:schemeClr val="tx2"/>
                </a:solidFill>
              </a:rPr>
              <a:t>Familia: </a:t>
            </a:r>
            <a:r>
              <a:rPr lang="es-ES" dirty="0" smtClean="0">
                <a:cs typeface="Times New Roman" panose="02020603050405020304" pitchFamily="18" charset="0"/>
              </a:rPr>
              <a:t>se forman y desarrollan los primeros pasos hacia la socialización del individuo, de manera que se pueda incorporar al mundo de las relaciones sociales, a nuevos hábitos, costumbres, hacia el cuidado y conservación de la salud, a la educación como derecho universal del ser humano. Debe cumplir con sus funciones tanto biológica, económica, educativa, cultural y social. </a:t>
            </a:r>
            <a:endParaRPr lang="es-ES" dirty="0" smtClean="0"/>
          </a:p>
          <a:p>
            <a:pPr marL="0" indent="0" algn="just">
              <a:buNone/>
            </a:pPr>
            <a:r>
              <a:rPr lang="es-ES" b="1" dirty="0" smtClean="0">
                <a:solidFill>
                  <a:schemeClr val="tx2"/>
                </a:solidFill>
              </a:rPr>
              <a:t>Comunidad: </a:t>
            </a:r>
            <a:r>
              <a:rPr lang="es-ES" dirty="0" smtClean="0">
                <a:cs typeface="Times New Roman" panose="02020603050405020304" pitchFamily="18" charset="0"/>
              </a:rPr>
              <a:t>aprovechar toda la influencia social que aporta (cultura, deportiva, recreativa, entre otras). La posición social que ira incorporando en su desarrollo y las relaciones interpersonales, el respeto, la aceptación, el escuchar y ser escuchados.</a:t>
            </a:r>
          </a:p>
          <a:p>
            <a:endParaRPr lang="es-ES" dirty="0">
              <a:latin typeface="Showcard Gothic" panose="04020904020102020604" pitchFamily="82" charset="0"/>
            </a:endParaRPr>
          </a:p>
        </p:txBody>
      </p:sp>
    </p:spTree>
    <p:extLst>
      <p:ext uri="{BB962C8B-B14F-4D97-AF65-F5344CB8AC3E}">
        <p14:creationId xmlns:p14="http://schemas.microsoft.com/office/powerpoint/2010/main" val="219614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2545" y="624110"/>
            <a:ext cx="9842067" cy="1280890"/>
          </a:xfrm>
        </p:spPr>
        <p:txBody>
          <a:bodyPr/>
          <a:lstStyle/>
          <a:p>
            <a:pPr algn="ctr"/>
            <a:r>
              <a:rPr lang="es-CO" b="1" dirty="0">
                <a:solidFill>
                  <a:schemeClr val="tx2"/>
                </a:solidFill>
                <a:latin typeface="Showcard Gothic" panose="04020904020102020604" pitchFamily="82" charset="0"/>
              </a:rPr>
              <a:t>PRESENTACIÓN</a:t>
            </a:r>
            <a:endParaRPr lang="es-CO" dirty="0">
              <a:solidFill>
                <a:schemeClr val="tx2"/>
              </a:solidFill>
              <a:latin typeface="Showcard Gothic" panose="04020904020102020604" pitchFamily="82" charset="0"/>
            </a:endParaRPr>
          </a:p>
        </p:txBody>
      </p:sp>
      <p:sp>
        <p:nvSpPr>
          <p:cNvPr id="3" name="Marcador de contenido 2"/>
          <p:cNvSpPr>
            <a:spLocks noGrp="1"/>
          </p:cNvSpPr>
          <p:nvPr>
            <p:ph idx="1"/>
          </p:nvPr>
        </p:nvSpPr>
        <p:spPr>
          <a:xfrm>
            <a:off x="643944" y="1788290"/>
            <a:ext cx="6387921" cy="4715541"/>
          </a:xfrm>
        </p:spPr>
        <p:txBody>
          <a:bodyPr>
            <a:normAutofit fontScale="70000" lnSpcReduction="20000"/>
          </a:bodyPr>
          <a:lstStyle/>
          <a:p>
            <a:pPr marL="0" indent="0" algn="just">
              <a:buNone/>
            </a:pPr>
            <a:r>
              <a:rPr lang="es-ES" dirty="0">
                <a:solidFill>
                  <a:schemeClr val="tx1"/>
                </a:solidFill>
              </a:rPr>
              <a:t>La realidad escolar de la Institución Educativa San Bartolomé  año tras año nos  ha llevado  a diseñar un proyecto de Atención a la Diversidad con el fin de planificar medidas educativas que faciliten una </a:t>
            </a:r>
            <a:r>
              <a:rPr lang="es-MX" dirty="0">
                <a:solidFill>
                  <a:schemeClr val="tx1"/>
                </a:solidFill>
              </a:rPr>
              <a:t>respuesta adaptada a las </a:t>
            </a:r>
            <a:r>
              <a:rPr lang="es-MX" dirty="0" smtClean="0">
                <a:solidFill>
                  <a:schemeClr val="tx1"/>
                </a:solidFill>
              </a:rPr>
              <a:t>necesidades </a:t>
            </a:r>
            <a:r>
              <a:rPr lang="es-MX" dirty="0">
                <a:solidFill>
                  <a:schemeClr val="tx1"/>
                </a:solidFill>
              </a:rPr>
              <a:t>específicas que presentan los estudiantes escolarizados en especial, aquellos que presentan alguna condición determinada y lo ubica en un grupo vulnerable. </a:t>
            </a:r>
            <a:r>
              <a:rPr lang="es-MX" dirty="0" smtClean="0">
                <a:solidFill>
                  <a:schemeClr val="tx1"/>
                </a:solidFill>
              </a:rPr>
              <a:t>Todos </a:t>
            </a:r>
            <a:r>
              <a:rPr lang="es-MX" dirty="0">
                <a:solidFill>
                  <a:schemeClr val="tx1"/>
                </a:solidFill>
              </a:rPr>
              <a:t>los docentes somos conscientes de la diversidad de los estudiantes con los que contamos y de la evidente repercusión que esta circunstancia tiene en las aulas, tanto en el desarrollo de capacidades, como la adquisición y asimilación de conocimientos, procedimientos y actitudes que dependen de condiciones personales y contextuales que han de estar presentes en el recorrido de la labor docente.</a:t>
            </a:r>
          </a:p>
          <a:p>
            <a:pPr marL="0" indent="0" algn="just">
              <a:buNone/>
            </a:pPr>
            <a:r>
              <a:rPr lang="es-MX" dirty="0">
                <a:solidFill>
                  <a:schemeClr val="tx1"/>
                </a:solidFill>
              </a:rPr>
              <a:t>También se conoce que el actual sistema educativo teniendo en cuenta estos condicionantes, opta por un diseño curricular abierto y flexible y que posibilita unas medidas que, desde el respeto a la autonomía pedagógica, intenta favorecer y facilitar el cumplimiento de los fines a dicha población. </a:t>
            </a:r>
          </a:p>
          <a:p>
            <a:endParaRPr lang="es-CO" dirty="0"/>
          </a:p>
        </p:txBody>
      </p:sp>
      <p:pic>
        <p:nvPicPr>
          <p:cNvPr id="5" name="Imagen 4"/>
          <p:cNvPicPr>
            <a:picLocks noChangeAspect="1"/>
          </p:cNvPicPr>
          <p:nvPr/>
        </p:nvPicPr>
        <p:blipFill>
          <a:blip r:embed="rId2"/>
          <a:stretch>
            <a:fillRect/>
          </a:stretch>
        </p:blipFill>
        <p:spPr>
          <a:xfrm>
            <a:off x="7471367" y="1905000"/>
            <a:ext cx="4136275" cy="4136275"/>
          </a:xfrm>
          <a:prstGeom prst="rect">
            <a:avLst/>
          </a:prstGeom>
        </p:spPr>
      </p:pic>
    </p:spTree>
    <p:extLst>
      <p:ext uri="{BB962C8B-B14F-4D97-AF65-F5344CB8AC3E}">
        <p14:creationId xmlns:p14="http://schemas.microsoft.com/office/powerpoint/2010/main" val="11039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chemeClr val="tx2"/>
                </a:solidFill>
                <a:latin typeface="Showcard Gothic" panose="04020904020102020604" pitchFamily="82" charset="0"/>
              </a:rPr>
              <a:t>DIAGNOSTICO</a:t>
            </a:r>
            <a:endParaRPr lang="es-ES" dirty="0">
              <a:solidFill>
                <a:schemeClr val="tx2"/>
              </a:solidFill>
              <a:latin typeface="Showcard Gothic" panose="04020904020102020604" pitchFamily="82" charset="0"/>
            </a:endParaRPr>
          </a:p>
        </p:txBody>
      </p:sp>
      <p:sp>
        <p:nvSpPr>
          <p:cNvPr id="3" name="Marcador de contenido 2"/>
          <p:cNvSpPr>
            <a:spLocks noGrp="1"/>
          </p:cNvSpPr>
          <p:nvPr>
            <p:ph idx="1"/>
          </p:nvPr>
        </p:nvSpPr>
        <p:spPr>
          <a:xfrm>
            <a:off x="838200" y="1493949"/>
            <a:ext cx="10515600" cy="4683014"/>
          </a:xfrm>
        </p:spPr>
        <p:txBody>
          <a:bodyPr>
            <a:normAutofit/>
          </a:bodyPr>
          <a:lstStyle/>
          <a:p>
            <a:pPr marL="0" indent="0" algn="just">
              <a:buNone/>
            </a:pPr>
            <a:r>
              <a:rPr lang="es-MX" sz="2400" dirty="0">
                <a:latin typeface="Goudy Old Style" panose="02020502050305020303" pitchFamily="18" charset="0"/>
              </a:rPr>
              <a:t>Dentro</a:t>
            </a:r>
            <a:r>
              <a:rPr lang="es-MX" dirty="0">
                <a:latin typeface="Goudy Old Style" panose="02020502050305020303" pitchFamily="18" charset="0"/>
              </a:rPr>
              <a:t> del campo de la diversidad en la escuela, resulta útil distinguir bajo esta clasificación los diversos casos que pueden llegar al aula, manifestando alguna forma de dificultades en el proceso de </a:t>
            </a:r>
            <a:r>
              <a:rPr lang="es-MX" dirty="0" smtClean="0">
                <a:latin typeface="Goudy Old Style" panose="02020502050305020303" pitchFamily="18" charset="0"/>
              </a:rPr>
              <a:t>aprendizaje y las diferentes dificultades emocionales o psicológicas de los menores. </a:t>
            </a:r>
            <a:r>
              <a:rPr lang="es-MX" dirty="0">
                <a:latin typeface="Goudy Old Style" panose="02020502050305020303" pitchFamily="18" charset="0"/>
              </a:rPr>
              <a:t>(CIRCULAR No. 045-2020) Lineamiento para el registro en el Sistema Integrado de Matrícula SIMAT relacionados con las nuevas categorías de discapacidad, capacidades o talentos excepcionales y trastornos específicos en el aprendizaje </a:t>
            </a:r>
            <a:r>
              <a:rPr lang="es-MX" sz="2400" dirty="0">
                <a:latin typeface="Goudy Old Style" panose="02020502050305020303" pitchFamily="18" charset="0"/>
              </a:rPr>
              <a:t>escolar y el comportamiento</a:t>
            </a:r>
            <a:r>
              <a:rPr lang="es-MX" sz="2400" dirty="0" smtClean="0">
                <a:latin typeface="Goudy Old Style" panose="02020502050305020303" pitchFamily="18" charset="0"/>
              </a:rPr>
              <a:t>.</a:t>
            </a:r>
          </a:p>
          <a:p>
            <a:pPr marL="0" indent="0" algn="just">
              <a:buNone/>
            </a:pPr>
            <a:r>
              <a:rPr lang="es-MX" dirty="0">
                <a:latin typeface="Goudy Old Style" panose="02020502050305020303" pitchFamily="18" charset="0"/>
              </a:rPr>
              <a:t/>
            </a:r>
            <a:br>
              <a:rPr lang="es-MX" dirty="0">
                <a:latin typeface="Goudy Old Style" panose="02020502050305020303" pitchFamily="18" charset="0"/>
              </a:rPr>
            </a:br>
            <a:r>
              <a:rPr lang="es-CO" b="1" dirty="0">
                <a:solidFill>
                  <a:schemeClr val="accent2">
                    <a:lumMod val="50000"/>
                  </a:schemeClr>
                </a:solidFill>
                <a:latin typeface="Goudy Old Style" panose="02020502050305020303" pitchFamily="18" charset="0"/>
              </a:rPr>
              <a:t/>
            </a:r>
            <a:br>
              <a:rPr lang="es-CO" b="1" dirty="0">
                <a:solidFill>
                  <a:schemeClr val="accent2">
                    <a:lumMod val="50000"/>
                  </a:schemeClr>
                </a:solidFill>
                <a:latin typeface="Goudy Old Style" panose="02020502050305020303" pitchFamily="18" charset="0"/>
              </a:rPr>
            </a:br>
            <a:endParaRPr lang="es-ES" dirty="0"/>
          </a:p>
        </p:txBody>
      </p:sp>
    </p:spTree>
    <p:extLst>
      <p:ext uri="{BB962C8B-B14F-4D97-AF65-F5344CB8AC3E}">
        <p14:creationId xmlns:p14="http://schemas.microsoft.com/office/powerpoint/2010/main" val="420702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2B4E32-A364-1605-6816-B9A9D9BE55E7}"/>
              </a:ext>
            </a:extLst>
          </p:cNvPr>
          <p:cNvSpPr>
            <a:spLocks noGrp="1"/>
          </p:cNvSpPr>
          <p:nvPr>
            <p:ph sz="half" idx="1"/>
          </p:nvPr>
        </p:nvSpPr>
        <p:spPr>
          <a:xfrm>
            <a:off x="528034" y="927279"/>
            <a:ext cx="6835293" cy="5743977"/>
          </a:xfrm>
        </p:spPr>
        <p:txBody>
          <a:bodyPr>
            <a:normAutofit/>
          </a:bodyPr>
          <a:lstStyle/>
          <a:p>
            <a:pPr marL="0" indent="0" algn="just">
              <a:buNone/>
            </a:pPr>
            <a:r>
              <a:rPr lang="es-MX" b="1" dirty="0">
                <a:solidFill>
                  <a:schemeClr val="tx2"/>
                </a:solidFill>
                <a:latin typeface="Showcard Gothic" panose="04020904020102020604" pitchFamily="82" charset="0"/>
              </a:rPr>
              <a:t>DISCAPACIDAD FISICAS</a:t>
            </a:r>
            <a:r>
              <a:rPr lang="es-MX" b="1" dirty="0" smtClean="0">
                <a:solidFill>
                  <a:schemeClr val="tx2"/>
                </a:solidFill>
                <a:latin typeface="Showcard Gothic" panose="04020904020102020604" pitchFamily="82" charset="0"/>
              </a:rPr>
              <a:t>: </a:t>
            </a:r>
            <a:r>
              <a:rPr lang="es-MX" sz="2400" dirty="0" smtClean="0"/>
              <a:t>e</a:t>
            </a:r>
            <a:r>
              <a:rPr lang="es-MX" sz="2400" dirty="0" smtClean="0">
                <a:solidFill>
                  <a:schemeClr val="tx1"/>
                </a:solidFill>
              </a:rPr>
              <a:t>n esta categoría se encuentran las personas que presentan en forma permanente deficiencias corporales y/o funcionales a nivel del músculo esquelético, neurológico, origen congénito o adquirido, pérdida o ausencia de alguna parte de su cuerpo o presencia de desórdenes del movimiento corporal. Estas personas podrían presentar en el desarrollo de sus actividades cotidianas, diferentes grados de dificultad funcional para el movimiento corporal y su relación en los diversos entornos al caminar, desplazarse, cambiar o mantener posiciones del cuerpo, llevar, manipular o transportar objetos y realizar actividades de cuidado personal, o del hogar, interactuar con otros sujetos, entre otras.</a:t>
            </a:r>
          </a:p>
          <a:p>
            <a:pPr marL="0" indent="0">
              <a:buNone/>
            </a:pPr>
            <a:endParaRPr lang="es-MX" dirty="0" smtClean="0">
              <a:latin typeface="Goudy Old Style" panose="02020502050305020303" pitchFamily="18" charset="0"/>
            </a:endParaRPr>
          </a:p>
          <a:p>
            <a:endParaRPr lang="es-CO" dirty="0"/>
          </a:p>
        </p:txBody>
      </p:sp>
      <p:pic>
        <p:nvPicPr>
          <p:cNvPr id="7" name="Imagen 6"/>
          <p:cNvPicPr>
            <a:picLocks noChangeAspect="1"/>
          </p:cNvPicPr>
          <p:nvPr/>
        </p:nvPicPr>
        <p:blipFill>
          <a:blip r:embed="rId2"/>
          <a:stretch>
            <a:fillRect/>
          </a:stretch>
        </p:blipFill>
        <p:spPr>
          <a:xfrm>
            <a:off x="7625970" y="927278"/>
            <a:ext cx="2143125" cy="2143125"/>
          </a:xfrm>
          <a:prstGeom prst="rect">
            <a:avLst/>
          </a:prstGeom>
        </p:spPr>
      </p:pic>
      <p:pic>
        <p:nvPicPr>
          <p:cNvPr id="8" name="Imagen 7"/>
          <p:cNvPicPr>
            <a:picLocks noChangeAspect="1"/>
          </p:cNvPicPr>
          <p:nvPr/>
        </p:nvPicPr>
        <p:blipFill>
          <a:blip r:embed="rId3"/>
          <a:stretch>
            <a:fillRect/>
          </a:stretch>
        </p:blipFill>
        <p:spPr>
          <a:xfrm>
            <a:off x="9345701" y="2581006"/>
            <a:ext cx="1949071" cy="2939582"/>
          </a:xfrm>
          <a:prstGeom prst="rect">
            <a:avLst/>
          </a:prstGeom>
        </p:spPr>
      </p:pic>
    </p:spTree>
    <p:extLst>
      <p:ext uri="{BB962C8B-B14F-4D97-AF65-F5344CB8AC3E}">
        <p14:creationId xmlns:p14="http://schemas.microsoft.com/office/powerpoint/2010/main" val="34851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631DA42D-91B6-ABCD-3196-AE5FDF482DC1}"/>
              </a:ext>
            </a:extLst>
          </p:cNvPr>
          <p:cNvSpPr>
            <a:spLocks noGrp="1"/>
          </p:cNvSpPr>
          <p:nvPr>
            <p:ph idx="1"/>
          </p:nvPr>
        </p:nvSpPr>
        <p:spPr>
          <a:xfrm>
            <a:off x="682580" y="714020"/>
            <a:ext cx="5743978" cy="5364808"/>
          </a:xfrm>
        </p:spPr>
        <p:txBody>
          <a:bodyPr>
            <a:normAutofit lnSpcReduction="10000"/>
          </a:bodyPr>
          <a:lstStyle/>
          <a:p>
            <a:pPr marL="0" indent="0" algn="just">
              <a:buNone/>
            </a:pPr>
            <a:r>
              <a:rPr lang="es-MX" b="1" dirty="0">
                <a:solidFill>
                  <a:schemeClr val="tx2"/>
                </a:solidFill>
                <a:latin typeface="Showcard Gothic" panose="04020904020102020604" pitchFamily="82" charset="0"/>
              </a:rPr>
              <a:t>DISCAPACIDAD AUDITIVA: </a:t>
            </a:r>
            <a:r>
              <a:rPr lang="es-MX" dirty="0">
                <a:solidFill>
                  <a:schemeClr val="tx1"/>
                </a:solidFill>
                <a:latin typeface="Goudy Old Style" panose="02020502050305020303" pitchFamily="18" charset="0"/>
              </a:rPr>
              <a:t>En esta categoría se incluyen personas que presentan en forma permanente deficiencias en las funciones sensoriales relacionadas con la percepción de los sonidos y la discriminación de su localización, tono, volumen y calidad; como consecuencia, presentan diferentes grados de dificultad en la recepción y producción de mensajes verbales y, por tanto, para la comunicación oral. También se incluyen las personas sordas y las personas con hipoacusia.</a:t>
            </a:r>
          </a:p>
          <a:p>
            <a:endParaRPr lang="es-CO" dirty="0"/>
          </a:p>
        </p:txBody>
      </p:sp>
      <p:sp>
        <p:nvSpPr>
          <p:cNvPr id="2" name="AutoShape 2" descr="Concepto de personas con discapacidad auditiva Chico y chica jóvenes con  enfermedades y enfermedades Las person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Imagen 2"/>
          <p:cNvPicPr>
            <a:picLocks noChangeAspect="1"/>
          </p:cNvPicPr>
          <p:nvPr/>
        </p:nvPicPr>
        <p:blipFill>
          <a:blip r:embed="rId2"/>
          <a:stretch>
            <a:fillRect/>
          </a:stretch>
        </p:blipFill>
        <p:spPr>
          <a:xfrm>
            <a:off x="6912043" y="610964"/>
            <a:ext cx="4010110" cy="2312539"/>
          </a:xfrm>
          <a:prstGeom prst="rect">
            <a:avLst/>
          </a:prstGeom>
        </p:spPr>
      </p:pic>
      <p:pic>
        <p:nvPicPr>
          <p:cNvPr id="4" name="Imagen 3"/>
          <p:cNvPicPr>
            <a:picLocks noChangeAspect="1"/>
          </p:cNvPicPr>
          <p:nvPr/>
        </p:nvPicPr>
        <p:blipFill>
          <a:blip r:embed="rId3"/>
          <a:stretch>
            <a:fillRect/>
          </a:stretch>
        </p:blipFill>
        <p:spPr>
          <a:xfrm>
            <a:off x="7429095" y="3323165"/>
            <a:ext cx="4097495" cy="2755663"/>
          </a:xfrm>
          <a:prstGeom prst="rect">
            <a:avLst/>
          </a:prstGeom>
        </p:spPr>
      </p:pic>
    </p:spTree>
    <p:extLst>
      <p:ext uri="{BB962C8B-B14F-4D97-AF65-F5344CB8AC3E}">
        <p14:creationId xmlns:p14="http://schemas.microsoft.com/office/powerpoint/2010/main" val="49729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1" y="592428"/>
            <a:ext cx="6412606" cy="5885645"/>
          </a:xfrm>
        </p:spPr>
        <p:txBody>
          <a:bodyPr>
            <a:normAutofit fontScale="70000" lnSpcReduction="20000"/>
          </a:bodyPr>
          <a:lstStyle/>
          <a:p>
            <a:pPr marL="0" lvl="0" indent="0" algn="just">
              <a:lnSpc>
                <a:spcPct val="120000"/>
              </a:lnSpc>
              <a:buClr>
                <a:prstClr val="black"/>
              </a:buClr>
              <a:buNone/>
            </a:pPr>
            <a:r>
              <a:rPr lang="es-CO" sz="3400" b="1" dirty="0">
                <a:solidFill>
                  <a:schemeClr val="tx2"/>
                </a:solidFill>
                <a:latin typeface="Showcard Gothic" panose="04020904020102020604" pitchFamily="82" charset="0"/>
                <a:cs typeface="Aharoni" panose="02010803020104030203" pitchFamily="2" charset="-79"/>
              </a:rPr>
              <a:t>DISCAPACIDAD VISUAL. </a:t>
            </a:r>
            <a:r>
              <a:rPr lang="es-CO" dirty="0">
                <a:cs typeface="Andalus" panose="02020603050405020304" pitchFamily="18" charset="-78"/>
              </a:rPr>
              <a:t>Aquellas personas que presentan deficiencias para percibir la luz, forma, tamaño o color de los objetos. Se incluye a las personas ciegas o con baja visión, es decir, quienes, a pesar de usar gafas o lentes de contacto, o haberse practicado cirugía, tienen dificultades para distinguir formas, colores, rostros,   objetos en la calle, ver en la noche, ver de lejos o de cerca, independientemente de que sea por uno o ambos ojos (Ministerio de la Protección Social &amp; ACNUR, 2011).</a:t>
            </a:r>
          </a:p>
          <a:p>
            <a:pPr marL="0" lvl="0" indent="0" algn="just">
              <a:lnSpc>
                <a:spcPct val="120000"/>
              </a:lnSpc>
              <a:buClr>
                <a:prstClr val="black"/>
              </a:buClr>
              <a:buNone/>
            </a:pPr>
            <a:r>
              <a:rPr lang="es-CO" b="1" dirty="0">
                <a:solidFill>
                  <a:schemeClr val="tx2"/>
                </a:solidFill>
                <a:cs typeface="Andalus" panose="02020603050405020304" pitchFamily="18" charset="-78"/>
              </a:rPr>
              <a:t>Sordoceguera</a:t>
            </a:r>
            <a:r>
              <a:rPr lang="es-CO" b="1" dirty="0">
                <a:solidFill>
                  <a:schemeClr val="accent2">
                    <a:lumMod val="50000"/>
                  </a:schemeClr>
                </a:solidFill>
                <a:cs typeface="Andalus" panose="02020603050405020304" pitchFamily="18" charset="-78"/>
              </a:rPr>
              <a:t>. </a:t>
            </a:r>
            <a:r>
              <a:rPr lang="es-CO" dirty="0">
                <a:cs typeface="Andalus" panose="02020603050405020304" pitchFamily="18" charset="-78"/>
              </a:rPr>
              <a:t>Es una discapacidad única que resulta de la combinación de una deficiencia visual y una deficiencia auditiva, que genera en las personas que presentan problemas de comunicación, orientación, movilidad y el acceso a la información. Algunas personas </a:t>
            </a:r>
            <a:r>
              <a:rPr lang="es-CO" dirty="0" err="1">
                <a:cs typeface="Andalus" panose="02020603050405020304" pitchFamily="18" charset="-78"/>
              </a:rPr>
              <a:t>sordociegas</a:t>
            </a:r>
            <a:r>
              <a:rPr lang="es-CO" dirty="0">
                <a:cs typeface="Andalus" panose="02020603050405020304" pitchFamily="18" charset="-78"/>
              </a:rPr>
              <a:t> son sordas y ciegas totales, mientras que otras conservan restos auditivos y/o restos visuales. Las personas </a:t>
            </a:r>
            <a:r>
              <a:rPr lang="es-CO" dirty="0" err="1">
                <a:cs typeface="Andalus" panose="02020603050405020304" pitchFamily="18" charset="-78"/>
              </a:rPr>
              <a:t>sordociegas</a:t>
            </a:r>
            <a:r>
              <a:rPr lang="es-CO" dirty="0">
                <a:cs typeface="Andalus" panose="02020603050405020304" pitchFamily="18" charset="-78"/>
              </a:rPr>
              <a:t> requieren de servicios especializados de guía interpretación para su desarrollo e inclusión social.</a:t>
            </a:r>
          </a:p>
          <a:p>
            <a:endParaRPr lang="es-ES" dirty="0"/>
          </a:p>
        </p:txBody>
      </p:sp>
      <p:pic>
        <p:nvPicPr>
          <p:cNvPr id="4" name="Imagen 3"/>
          <p:cNvPicPr>
            <a:picLocks noChangeAspect="1"/>
          </p:cNvPicPr>
          <p:nvPr/>
        </p:nvPicPr>
        <p:blipFill>
          <a:blip r:embed="rId2"/>
          <a:stretch>
            <a:fillRect/>
          </a:stretch>
        </p:blipFill>
        <p:spPr>
          <a:xfrm>
            <a:off x="8299763" y="698679"/>
            <a:ext cx="3123831" cy="2289220"/>
          </a:xfrm>
          <a:prstGeom prst="rect">
            <a:avLst/>
          </a:prstGeom>
        </p:spPr>
      </p:pic>
      <p:pic>
        <p:nvPicPr>
          <p:cNvPr id="5" name="Imagen 4"/>
          <p:cNvPicPr>
            <a:picLocks noChangeAspect="1"/>
          </p:cNvPicPr>
          <p:nvPr/>
        </p:nvPicPr>
        <p:blipFill>
          <a:blip r:embed="rId3"/>
          <a:stretch>
            <a:fillRect/>
          </a:stretch>
        </p:blipFill>
        <p:spPr>
          <a:xfrm>
            <a:off x="8998710" y="3384930"/>
            <a:ext cx="2076450" cy="2200275"/>
          </a:xfrm>
          <a:prstGeom prst="rect">
            <a:avLst/>
          </a:prstGeom>
        </p:spPr>
      </p:pic>
    </p:spTree>
    <p:extLst>
      <p:ext uri="{BB962C8B-B14F-4D97-AF65-F5344CB8AC3E}">
        <p14:creationId xmlns:p14="http://schemas.microsoft.com/office/powerpoint/2010/main" val="40198147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TotalTime>
  <Words>2475</Words>
  <Application>Microsoft Office PowerPoint</Application>
  <PresentationFormat>Panorámica</PresentationFormat>
  <Paragraphs>123</Paragraphs>
  <Slides>20</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20</vt:i4>
      </vt:variant>
    </vt:vector>
  </HeadingPairs>
  <TitlesOfParts>
    <vt:vector size="35" baseType="lpstr">
      <vt:lpstr>Aharoni</vt:lpstr>
      <vt:lpstr>Andalus</vt:lpstr>
      <vt:lpstr>Arial</vt:lpstr>
      <vt:lpstr>Arial Narrow</vt:lpstr>
      <vt:lpstr>Berlin Sans FB Demi</vt:lpstr>
      <vt:lpstr>Blackadder ITC</vt:lpstr>
      <vt:lpstr>Calibri</vt:lpstr>
      <vt:lpstr>Calibri Light</vt:lpstr>
      <vt:lpstr>Goudy Old Style</vt:lpstr>
      <vt:lpstr>Showcard Gothic</vt:lpstr>
      <vt:lpstr>Times New Roman</vt:lpstr>
      <vt:lpstr>Wingdings</vt:lpstr>
      <vt:lpstr>Wingdings 3</vt:lpstr>
      <vt:lpstr>Yu Mincho Demibold</vt:lpstr>
      <vt:lpstr>Tema de Office</vt:lpstr>
      <vt:lpstr>PROYECTO DE  ATENCIóN  A LA DIVERSIDAD 2025</vt:lpstr>
      <vt:lpstr>DIVERSIDAD</vt:lpstr>
      <vt:lpstr>INCLUSION  EDUCATIVA </vt:lpstr>
      <vt:lpstr>Características de los diferentes contextos en función de la integración socioeducativa </vt:lpstr>
      <vt:lpstr>PRESENTACIÓN</vt:lpstr>
      <vt:lpstr>DIAGNOSTICO</vt:lpstr>
      <vt:lpstr>Presentación de PowerPoint</vt:lpstr>
      <vt:lpstr>Presentación de PowerPoint</vt:lpstr>
      <vt:lpstr>Presentación de PowerPoint</vt:lpstr>
      <vt:lpstr>Presentación de PowerPoint</vt:lpstr>
      <vt:lpstr>Presentación de PowerPoint</vt:lpstr>
      <vt:lpstr>DISCAPACIDAD MULTIPLE</vt:lpstr>
      <vt:lpstr>Presentación de PowerPoint</vt:lpstr>
      <vt:lpstr>Presentación de PowerPoint</vt:lpstr>
      <vt:lpstr>FORMULACIÓN DEL PROBLEMA </vt:lpstr>
      <vt:lpstr>Presentación de PowerPoint</vt:lpstr>
      <vt:lpstr>CRONOGRAMA DE ACTIVIDADES </vt:lpstr>
      <vt:lpstr>Presentación de PowerPoint</vt:lpstr>
      <vt:lpstr>Presentación de PowerPoint</vt:lpstr>
      <vt:lpstr>GRACIAS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ATENCION A LA DIVERSIDAD 2024</dc:title>
  <dc:creator>JHOANA</dc:creator>
  <cp:lastModifiedBy>usuario</cp:lastModifiedBy>
  <cp:revision>50</cp:revision>
  <dcterms:created xsi:type="dcterms:W3CDTF">2024-01-18T03:33:43Z</dcterms:created>
  <dcterms:modified xsi:type="dcterms:W3CDTF">2025-01-23T19:29:18Z</dcterms:modified>
</cp:coreProperties>
</file>