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4" d="100"/>
          <a:sy n="114" d="100"/>
        </p:scale>
        <p:origin x="4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ECA7A-15C9-4BE1-8550-2387C0A7910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DF1C56D-7E02-40FD-996E-C75DBC832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32FEFAD-004E-4BC9-8A79-E99751846FC0}"/>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5" name="Marcador de pie de página 4">
            <a:extLst>
              <a:ext uri="{FF2B5EF4-FFF2-40B4-BE49-F238E27FC236}">
                <a16:creationId xmlns:a16="http://schemas.microsoft.com/office/drawing/2014/main" id="{FC7D046B-9253-4C1B-B244-527A68E361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CC75E64-BCFD-4B41-8BD7-4F692DAFCFA2}"/>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101128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633F35-5B91-411D-800D-58D42E59B0F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7BFCB04-1848-4018-9688-5FFCED6AC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4003C86-B363-4590-9939-207D6B64182E}"/>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5" name="Marcador de pie de página 4">
            <a:extLst>
              <a:ext uri="{FF2B5EF4-FFF2-40B4-BE49-F238E27FC236}">
                <a16:creationId xmlns:a16="http://schemas.microsoft.com/office/drawing/2014/main" id="{A10B3701-00EE-49D2-A325-F54AB1DD302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32B7EF4-FDCB-49DE-9866-77394420043C}"/>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184316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2B284A-4C1D-4C63-8A09-51F2DC2987A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8B58D93-3B2B-4AA8-8935-7897DEBC07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51F8DB0-B11B-4FD2-B2B1-562DC8A9E2F2}"/>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5" name="Marcador de pie de página 4">
            <a:extLst>
              <a:ext uri="{FF2B5EF4-FFF2-40B4-BE49-F238E27FC236}">
                <a16:creationId xmlns:a16="http://schemas.microsoft.com/office/drawing/2014/main" id="{6838A620-33EF-4642-AFAD-FE7B0D9F0B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DD93594-F066-4ADA-8392-260A9C6B699E}"/>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203750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7E766-D634-4DF1-BFD3-18497F74037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7C6FE8-80CB-41D9-8642-76131543B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134DD7-7FC8-4B76-B6B1-158AEF68CCED}"/>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5" name="Marcador de pie de página 4">
            <a:extLst>
              <a:ext uri="{FF2B5EF4-FFF2-40B4-BE49-F238E27FC236}">
                <a16:creationId xmlns:a16="http://schemas.microsoft.com/office/drawing/2014/main" id="{E9C9CDAB-7592-45A3-9F3E-66140CE61FD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FB64326-C010-4AE5-9820-7E1208515E86}"/>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335410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86D32-71A3-42F2-B84E-9ADB70FD82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679F150-110B-474C-97E0-CA00F89CB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EE95C6-FA69-4B1D-B3C2-196212834A35}"/>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5" name="Marcador de pie de página 4">
            <a:extLst>
              <a:ext uri="{FF2B5EF4-FFF2-40B4-BE49-F238E27FC236}">
                <a16:creationId xmlns:a16="http://schemas.microsoft.com/office/drawing/2014/main" id="{07DA9BD6-758A-4226-A18E-3285E72F277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A82678A-7CAE-4EF4-BE26-CCA41482F14C}"/>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163435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052BB-5B8E-407B-81D9-6CB4858C21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929C98-73C8-4160-9497-64924B18D2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A7852FC-B42C-481B-9948-A282446BCA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2A55C90-C416-4955-8FFB-3D6A7EBF0A3F}"/>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6" name="Marcador de pie de página 5">
            <a:extLst>
              <a:ext uri="{FF2B5EF4-FFF2-40B4-BE49-F238E27FC236}">
                <a16:creationId xmlns:a16="http://schemas.microsoft.com/office/drawing/2014/main" id="{060A8FA3-A6E8-45EA-987F-41550F8F96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103A48-E2A5-4419-9CCE-B1E8E8A13EE8}"/>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416020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B72756-25AD-4024-8C2F-18951C040BC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F2AA9D6-CECE-406E-8EA1-39F7D7BC9B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185A5-BB87-41AD-938E-CFDECF56CF6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66AF50B-9F7E-49F7-9F2C-614DF8A31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9028623-768D-474C-A124-B1294B630DB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5D777EA-FF17-4C0D-80B3-1FD0F23E2387}"/>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8" name="Marcador de pie de página 7">
            <a:extLst>
              <a:ext uri="{FF2B5EF4-FFF2-40B4-BE49-F238E27FC236}">
                <a16:creationId xmlns:a16="http://schemas.microsoft.com/office/drawing/2014/main" id="{F22A7EF9-9101-49B9-B2BB-66B5A60E129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DE6CEDC-44F1-4AE1-8027-AC93B22A41AD}"/>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11662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DB201-117E-41FC-A680-EE49B047F0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39EE205-C3BC-46E4-A5B0-7B81DAA277F0}"/>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4" name="Marcador de pie de página 3">
            <a:extLst>
              <a:ext uri="{FF2B5EF4-FFF2-40B4-BE49-F238E27FC236}">
                <a16:creationId xmlns:a16="http://schemas.microsoft.com/office/drawing/2014/main" id="{91DF8007-E583-46DB-9055-A3F3CA9918A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7B29BD2-8033-43C8-9E1A-DF98A24C8752}"/>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21263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9A41DC-CF25-4A45-AB9A-0F6E3F8AF59F}"/>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3" name="Marcador de pie de página 2">
            <a:extLst>
              <a:ext uri="{FF2B5EF4-FFF2-40B4-BE49-F238E27FC236}">
                <a16:creationId xmlns:a16="http://schemas.microsoft.com/office/drawing/2014/main" id="{4936BE5F-1ED8-4962-BC29-88B34DFB1F6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8510B97-334E-47D1-BAB5-944161E95E86}"/>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66313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8547B-6E44-4543-AD6F-D26F85871D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152213B-E2A8-4D7C-BE8E-3FDDDE19F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A529BCB-3695-435B-AC5F-5D5A79314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6F428C-A59F-4E80-8A0C-CCECDE197B74}"/>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6" name="Marcador de pie de página 5">
            <a:extLst>
              <a:ext uri="{FF2B5EF4-FFF2-40B4-BE49-F238E27FC236}">
                <a16:creationId xmlns:a16="http://schemas.microsoft.com/office/drawing/2014/main" id="{24C89462-EE11-4C94-AF46-E49BD067A7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8E735C9-CB6A-48AD-BFE9-6A08CF4AB5AD}"/>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218428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2A39F-0D49-43F2-934B-B5EB5BB830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7BD2D21-E5ED-4DCD-87B1-F714240AC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60303E4-B197-4679-A5E3-02CEC97B8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3F7D0E-8F77-4998-9E17-D1F51026D18E}"/>
              </a:ext>
            </a:extLst>
          </p:cNvPr>
          <p:cNvSpPr>
            <a:spLocks noGrp="1"/>
          </p:cNvSpPr>
          <p:nvPr>
            <p:ph type="dt" sz="half" idx="10"/>
          </p:nvPr>
        </p:nvSpPr>
        <p:spPr/>
        <p:txBody>
          <a:bodyPr/>
          <a:lstStyle/>
          <a:p>
            <a:fld id="{36C47CD5-DB3B-4602-8D91-94ED1CB6132E}" type="datetimeFigureOut">
              <a:rPr lang="es-CO" smtClean="0"/>
              <a:t>24/01/25</a:t>
            </a:fld>
            <a:endParaRPr lang="es-CO"/>
          </a:p>
        </p:txBody>
      </p:sp>
      <p:sp>
        <p:nvSpPr>
          <p:cNvPr id="6" name="Marcador de pie de página 5">
            <a:extLst>
              <a:ext uri="{FF2B5EF4-FFF2-40B4-BE49-F238E27FC236}">
                <a16:creationId xmlns:a16="http://schemas.microsoft.com/office/drawing/2014/main" id="{5D081748-6EFC-408C-B634-4CE893A288C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6B3B798-C801-4815-BC5E-D2EA0D52EC6A}"/>
              </a:ext>
            </a:extLst>
          </p:cNvPr>
          <p:cNvSpPr>
            <a:spLocks noGrp="1"/>
          </p:cNvSpPr>
          <p:nvPr>
            <p:ph type="sldNum" sz="quarter" idx="12"/>
          </p:nvPr>
        </p:nvSpPr>
        <p:spPr/>
        <p:txBody>
          <a:bodyPr/>
          <a:lstStyle/>
          <a:p>
            <a:fld id="{E08448D8-9E88-4F93-9A3A-7F8ECFD7EF28}" type="slidenum">
              <a:rPr lang="es-CO" smtClean="0"/>
              <a:t>‹Nº›</a:t>
            </a:fld>
            <a:endParaRPr lang="es-CO"/>
          </a:p>
        </p:txBody>
      </p:sp>
    </p:spTree>
    <p:extLst>
      <p:ext uri="{BB962C8B-B14F-4D97-AF65-F5344CB8AC3E}">
        <p14:creationId xmlns:p14="http://schemas.microsoft.com/office/powerpoint/2010/main" val="365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9E54C2-76FB-4195-B271-C916DB32B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5759169-0626-4C7E-A919-B1C6407C6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30BA29-8493-4B6B-9C0E-1FBFAF3A1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47CD5-DB3B-4602-8D91-94ED1CB6132E}" type="datetimeFigureOut">
              <a:rPr lang="es-CO" smtClean="0"/>
              <a:t>24/01/25</a:t>
            </a:fld>
            <a:endParaRPr lang="es-CO"/>
          </a:p>
        </p:txBody>
      </p:sp>
      <p:sp>
        <p:nvSpPr>
          <p:cNvPr id="5" name="Marcador de pie de página 4">
            <a:extLst>
              <a:ext uri="{FF2B5EF4-FFF2-40B4-BE49-F238E27FC236}">
                <a16:creationId xmlns:a16="http://schemas.microsoft.com/office/drawing/2014/main" id="{ED1FAEDB-27DE-491B-988E-019C9F002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061CE4C-555E-4FD1-BE94-6BCB0A2C7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448D8-9E88-4F93-9A3A-7F8ECFD7EF28}" type="slidenum">
              <a:rPr lang="es-CO" smtClean="0"/>
              <a:t>‹Nº›</a:t>
            </a:fld>
            <a:endParaRPr lang="es-CO"/>
          </a:p>
        </p:txBody>
      </p:sp>
    </p:spTree>
    <p:extLst>
      <p:ext uri="{BB962C8B-B14F-4D97-AF65-F5344CB8AC3E}">
        <p14:creationId xmlns:p14="http://schemas.microsoft.com/office/powerpoint/2010/main" val="63242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95DB61D-7FAC-4401-9429-8DEDEA3FF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197" y="2237206"/>
            <a:ext cx="7278133" cy="4385074"/>
          </a:xfrm>
          <a:prstGeom prst="rect">
            <a:avLst/>
          </a:prstGeom>
        </p:spPr>
      </p:pic>
      <p:sp>
        <p:nvSpPr>
          <p:cNvPr id="13" name="CuadroTexto 12">
            <a:extLst>
              <a:ext uri="{FF2B5EF4-FFF2-40B4-BE49-F238E27FC236}">
                <a16:creationId xmlns:a16="http://schemas.microsoft.com/office/drawing/2014/main" id="{CD3E1FD4-5CF1-44B1-8DCA-15E53E638B14}"/>
              </a:ext>
            </a:extLst>
          </p:cNvPr>
          <p:cNvSpPr txBox="1"/>
          <p:nvPr/>
        </p:nvSpPr>
        <p:spPr>
          <a:xfrm>
            <a:off x="2637197" y="307910"/>
            <a:ext cx="7278133" cy="1754326"/>
          </a:xfrm>
          <a:prstGeom prst="rect">
            <a:avLst/>
          </a:prstGeom>
          <a:noFill/>
        </p:spPr>
        <p:txBody>
          <a:bodyPr wrap="square" rtlCol="0">
            <a:spAutoFit/>
          </a:bodyPr>
          <a:lstStyle/>
          <a:p>
            <a:pPr algn="ctr"/>
            <a:r>
              <a:rPr lang="es-ES" sz="2800" b="1" dirty="0">
                <a:solidFill>
                  <a:schemeClr val="bg1"/>
                </a:solidFill>
                <a:latin typeface="Arial Rounded MT Bold" panose="020F0704030504030204" pitchFamily="34" charset="0"/>
              </a:rPr>
              <a:t>PROYECTO AMBIENTAL ESCOLAR </a:t>
            </a:r>
          </a:p>
          <a:p>
            <a:pPr algn="ctr"/>
            <a:r>
              <a:rPr lang="es-ES" sz="2800" b="1" dirty="0">
                <a:solidFill>
                  <a:schemeClr val="bg1"/>
                </a:solidFill>
                <a:latin typeface="Arial Rounded MT Bold" panose="020F0704030504030204" pitchFamily="34" charset="0"/>
              </a:rPr>
              <a:t>PRAE – 2025</a:t>
            </a:r>
          </a:p>
          <a:p>
            <a:pPr algn="ctr"/>
            <a:endParaRPr lang="es-ES" sz="2400" dirty="0">
              <a:latin typeface="Arial Rounded MT Bold" panose="020F0704030504030204" pitchFamily="34" charset="0"/>
            </a:endParaRPr>
          </a:p>
          <a:p>
            <a:pPr algn="ctr"/>
            <a:r>
              <a:rPr lang="es-ES" sz="2800" i="1" dirty="0">
                <a:solidFill>
                  <a:srgbClr val="FFC000"/>
                </a:solidFill>
                <a:latin typeface="Arial Rounded MT Bold" panose="020F0704030504030204" pitchFamily="34" charset="0"/>
              </a:rPr>
              <a:t>“Vigías del medio ambiente”</a:t>
            </a:r>
            <a:endParaRPr lang="es-CO" sz="2800" i="1" dirty="0">
              <a:solidFill>
                <a:srgbClr val="FFC000"/>
              </a:solidFill>
              <a:latin typeface="Arial Rounded MT Bold" panose="020F0704030504030204" pitchFamily="34" charset="0"/>
            </a:endParaRPr>
          </a:p>
        </p:txBody>
      </p:sp>
      <p:pic>
        <p:nvPicPr>
          <p:cNvPr id="2050" name="Imagen 14">
            <a:extLst>
              <a:ext uri="{FF2B5EF4-FFF2-40B4-BE49-F238E27FC236}">
                <a16:creationId xmlns:a16="http://schemas.microsoft.com/office/drawing/2014/main" id="{2221F116-8DF8-4DDC-A03E-3A12706DF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867" y="4882380"/>
            <a:ext cx="18192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5">
            <a:extLst>
              <a:ext uri="{FF2B5EF4-FFF2-40B4-BE49-F238E27FC236}">
                <a16:creationId xmlns:a16="http://schemas.microsoft.com/office/drawing/2014/main" id="{439A6E7D-514C-48F6-A73D-216D3ACDFD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659" y="5193530"/>
            <a:ext cx="1409700" cy="1508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5F07016E-8EA4-4924-A5C3-B016C36903F1}"/>
              </a:ext>
            </a:extLst>
          </p:cNvPr>
          <p:cNvSpPr>
            <a:spLocks noChangeArrowheads="1"/>
          </p:cNvSpPr>
          <p:nvPr/>
        </p:nvSpPr>
        <p:spPr bwMode="auto">
          <a:xfrm>
            <a:off x="5598367" y="40791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102998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a:extLst>
              <a:ext uri="{FF2B5EF4-FFF2-40B4-BE49-F238E27FC236}">
                <a16:creationId xmlns:a16="http://schemas.microsoft.com/office/drawing/2014/main" id="{42687EF2-A713-4904-8DAF-4C5E12254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73589" y="-2673590"/>
            <a:ext cx="6844822" cy="12192002"/>
          </a:xfrm>
          <a:prstGeom prst="rect">
            <a:avLst/>
          </a:prstGeom>
        </p:spPr>
      </p:pic>
      <p:pic>
        <p:nvPicPr>
          <p:cNvPr id="3074" name="Imagen 41">
            <a:extLst>
              <a:ext uri="{FF2B5EF4-FFF2-40B4-BE49-F238E27FC236}">
                <a16:creationId xmlns:a16="http://schemas.microsoft.com/office/drawing/2014/main" id="{49B5AF41-744E-4425-9DC0-0E73478CB8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375668" y="2421651"/>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42">
            <a:extLst>
              <a:ext uri="{FF2B5EF4-FFF2-40B4-BE49-F238E27FC236}">
                <a16:creationId xmlns:a16="http://schemas.microsoft.com/office/drawing/2014/main" id="{B84F3BE0-0908-4AC6-9C43-4F0408D25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375668" y="174398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42">
            <a:extLst>
              <a:ext uri="{FF2B5EF4-FFF2-40B4-BE49-F238E27FC236}">
                <a16:creationId xmlns:a16="http://schemas.microsoft.com/office/drawing/2014/main" id="{29DEC729-8FD8-4D0D-9FFE-69B4E96D9E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375668" y="2082815"/>
            <a:ext cx="323850" cy="219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8F937ED0-75C7-4594-ADA0-9081BB9588BF}"/>
              </a:ext>
            </a:extLst>
          </p:cNvPr>
          <p:cNvSpPr/>
          <p:nvPr/>
        </p:nvSpPr>
        <p:spPr>
          <a:xfrm>
            <a:off x="4699517" y="1605958"/>
            <a:ext cx="3977951" cy="3930371"/>
          </a:xfrm>
          <a:prstGeom prst="rect">
            <a:avLst/>
          </a:prstGeom>
        </p:spPr>
        <p:txBody>
          <a:bodyPr wrap="square">
            <a:spAutoFit/>
          </a:bodyPr>
          <a:lstStyle/>
          <a:p>
            <a:pPr>
              <a:lnSpc>
                <a:spcPct val="150000"/>
              </a:lnSpc>
            </a:pPr>
            <a:r>
              <a:rPr lang="es-CO" sz="1400" dirty="0">
                <a:latin typeface="Arial" panose="020B0604020202020204" pitchFamily="34" charset="0"/>
                <a:cs typeface="Arial" panose="020B0604020202020204" pitchFamily="34" charset="0"/>
              </a:rPr>
              <a:t>LUIS CARLOS ROMO E.</a:t>
            </a:r>
          </a:p>
          <a:p>
            <a:pPr>
              <a:lnSpc>
                <a:spcPct val="150000"/>
              </a:lnSpc>
            </a:pPr>
            <a:r>
              <a:rPr lang="es-CO" sz="1400" dirty="0">
                <a:latin typeface="Arial" panose="020B0604020202020204" pitchFamily="34" charset="0"/>
                <a:cs typeface="Arial" panose="020B0604020202020204" pitchFamily="34" charset="0"/>
              </a:rPr>
              <a:t>STELLA LOPEZ S.</a:t>
            </a:r>
          </a:p>
          <a:p>
            <a:pPr>
              <a:lnSpc>
                <a:spcPct val="150000"/>
              </a:lnSpc>
            </a:pPr>
            <a:r>
              <a:rPr lang="es-CO" sz="1400" dirty="0">
                <a:latin typeface="Arial" panose="020B0604020202020204" pitchFamily="34" charset="0"/>
                <a:cs typeface="Arial" panose="020B0604020202020204" pitchFamily="34" charset="0"/>
              </a:rPr>
              <a:t> FABIOLA CHAGUEZA</a:t>
            </a:r>
          </a:p>
          <a:p>
            <a:pPr>
              <a:lnSpc>
                <a:spcPct val="150000"/>
              </a:lnSpc>
            </a:pPr>
            <a:r>
              <a:rPr lang="es-CO" sz="1400" dirty="0">
                <a:latin typeface="Arial" panose="020B0604020202020204" pitchFamily="34" charset="0"/>
                <a:cs typeface="Arial" panose="020B0604020202020204" pitchFamily="34" charset="0"/>
              </a:rPr>
              <a:t> ALICIA BENAVIDES</a:t>
            </a:r>
          </a:p>
          <a:p>
            <a:pPr>
              <a:lnSpc>
                <a:spcPct val="150000"/>
              </a:lnSpc>
            </a:pPr>
            <a:r>
              <a:rPr lang="es-CO" sz="1400" dirty="0">
                <a:latin typeface="Arial" panose="020B0604020202020204" pitchFamily="34" charset="0"/>
                <a:cs typeface="Arial" panose="020B0604020202020204" pitchFamily="34" charset="0"/>
              </a:rPr>
              <a:t> OSWALDO SANCHEZ</a:t>
            </a:r>
          </a:p>
          <a:p>
            <a:pPr>
              <a:lnSpc>
                <a:spcPct val="150000"/>
              </a:lnSpc>
            </a:pPr>
            <a:r>
              <a:rPr lang="es-CO" sz="1400" dirty="0">
                <a:latin typeface="Arial" panose="020B0604020202020204" pitchFamily="34" charset="0"/>
                <a:cs typeface="Arial" panose="020B0604020202020204" pitchFamily="34" charset="0"/>
              </a:rPr>
              <a:t> ANDRES BENAVIDES P.</a:t>
            </a:r>
          </a:p>
          <a:p>
            <a:pPr>
              <a:lnSpc>
                <a:spcPct val="150000"/>
              </a:lnSpc>
            </a:pPr>
            <a:r>
              <a:rPr lang="es-CO" sz="1400" dirty="0">
                <a:latin typeface="Arial" panose="020B0604020202020204" pitchFamily="34" charset="0"/>
                <a:cs typeface="Arial" panose="020B0604020202020204" pitchFamily="34" charset="0"/>
              </a:rPr>
              <a:t> GUADALUPE LOPEZ</a:t>
            </a:r>
          </a:p>
          <a:p>
            <a:pPr>
              <a:lnSpc>
                <a:spcPct val="150000"/>
              </a:lnSpc>
            </a:pPr>
            <a:r>
              <a:rPr lang="es-CO" sz="1400" dirty="0">
                <a:latin typeface="Arial" panose="020B0604020202020204" pitchFamily="34" charset="0"/>
                <a:cs typeface="Arial" panose="020B0604020202020204" pitchFamily="34" charset="0"/>
              </a:rPr>
              <a:t> SERVIO TULIO RAMIREZ</a:t>
            </a:r>
          </a:p>
          <a:p>
            <a:pPr>
              <a:lnSpc>
                <a:spcPct val="150000"/>
              </a:lnSpc>
            </a:pPr>
            <a:r>
              <a:rPr lang="es-CO" sz="1400" dirty="0">
                <a:latin typeface="Arial" panose="020B0604020202020204" pitchFamily="34" charset="0"/>
                <a:cs typeface="Arial" panose="020B0604020202020204" pitchFamily="34" charset="0"/>
              </a:rPr>
              <a:t> YURI CUARAN</a:t>
            </a:r>
          </a:p>
          <a:p>
            <a:pPr>
              <a:lnSpc>
                <a:spcPct val="150000"/>
              </a:lnSpc>
            </a:pPr>
            <a:r>
              <a:rPr lang="es-CO" sz="1400" dirty="0">
                <a:latin typeface="Arial" panose="020B0604020202020204" pitchFamily="34" charset="0"/>
                <a:cs typeface="Arial" panose="020B0604020202020204" pitchFamily="34" charset="0"/>
              </a:rPr>
              <a:t> SOCORRO ERASO</a:t>
            </a:r>
          </a:p>
          <a:p>
            <a:pPr>
              <a:lnSpc>
                <a:spcPct val="150000"/>
              </a:lnSpc>
            </a:pPr>
            <a:r>
              <a:rPr lang="es-CO" sz="1400" dirty="0">
                <a:latin typeface="Arial" panose="020B0604020202020204" pitchFamily="34" charset="0"/>
                <a:cs typeface="Arial" panose="020B0604020202020204" pitchFamily="34" charset="0"/>
              </a:rPr>
              <a:t> EDGAR MEDINA</a:t>
            </a:r>
          </a:p>
          <a:p>
            <a:pPr>
              <a:lnSpc>
                <a:spcPct val="150000"/>
              </a:lnSpc>
            </a:pPr>
            <a:r>
              <a:rPr lang="es-CO" sz="1400" dirty="0">
                <a:latin typeface="Arial" panose="020B0604020202020204" pitchFamily="34" charset="0"/>
                <a:cs typeface="Arial" panose="020B0604020202020204" pitchFamily="34" charset="0"/>
              </a:rPr>
              <a:t> FRANKLIN QUENGUAN  </a:t>
            </a:r>
          </a:p>
        </p:txBody>
      </p:sp>
      <p:pic>
        <p:nvPicPr>
          <p:cNvPr id="34" name="Imagen 41">
            <a:extLst>
              <a:ext uri="{FF2B5EF4-FFF2-40B4-BE49-F238E27FC236}">
                <a16:creationId xmlns:a16="http://schemas.microsoft.com/office/drawing/2014/main" id="{27FB0BBF-44D9-4EA6-831A-6DF92128C5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397434" y="3367153"/>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42">
            <a:extLst>
              <a:ext uri="{FF2B5EF4-FFF2-40B4-BE49-F238E27FC236}">
                <a16:creationId xmlns:a16="http://schemas.microsoft.com/office/drawing/2014/main" id="{E4564092-9237-41AD-B41F-0B175F6DD3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397434" y="2689482"/>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42">
            <a:extLst>
              <a:ext uri="{FF2B5EF4-FFF2-40B4-BE49-F238E27FC236}">
                <a16:creationId xmlns:a16="http://schemas.microsoft.com/office/drawing/2014/main" id="{C7E876AB-A729-4859-9A51-25E313F6A6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397434" y="3028317"/>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41">
            <a:extLst>
              <a:ext uri="{FF2B5EF4-FFF2-40B4-BE49-F238E27FC236}">
                <a16:creationId xmlns:a16="http://schemas.microsoft.com/office/drawing/2014/main" id="{8714594C-40CD-494A-8F30-B97799E1AB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406769" y="4318878"/>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n 42">
            <a:extLst>
              <a:ext uri="{FF2B5EF4-FFF2-40B4-BE49-F238E27FC236}">
                <a16:creationId xmlns:a16="http://schemas.microsoft.com/office/drawing/2014/main" id="{1328CAD7-3105-40CE-9E21-6CF7FBB07C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406769" y="3641207"/>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42">
            <a:extLst>
              <a:ext uri="{FF2B5EF4-FFF2-40B4-BE49-F238E27FC236}">
                <a16:creationId xmlns:a16="http://schemas.microsoft.com/office/drawing/2014/main" id="{B649C7AC-01A4-4983-92B1-3F0FA3CD1D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406769" y="3980042"/>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41">
            <a:extLst>
              <a:ext uri="{FF2B5EF4-FFF2-40B4-BE49-F238E27FC236}">
                <a16:creationId xmlns:a16="http://schemas.microsoft.com/office/drawing/2014/main" id="{36BC1085-84FE-40ED-B4FF-1F0B6CF40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428535" y="526438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2">
            <a:extLst>
              <a:ext uri="{FF2B5EF4-FFF2-40B4-BE49-F238E27FC236}">
                <a16:creationId xmlns:a16="http://schemas.microsoft.com/office/drawing/2014/main" id="{3310BCCA-2173-41C1-B433-A8985BEDE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428535" y="4586709"/>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42">
            <a:extLst>
              <a:ext uri="{FF2B5EF4-FFF2-40B4-BE49-F238E27FC236}">
                <a16:creationId xmlns:a16="http://schemas.microsoft.com/office/drawing/2014/main" id="{AEB6DDF2-A5C1-4130-B66B-0EC3B5184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4428535" y="4925544"/>
            <a:ext cx="323850" cy="21907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FC013594-C697-4A2F-9BB2-225E31E98780}"/>
              </a:ext>
            </a:extLst>
          </p:cNvPr>
          <p:cNvSpPr/>
          <p:nvPr/>
        </p:nvSpPr>
        <p:spPr>
          <a:xfrm>
            <a:off x="2385528" y="754192"/>
            <a:ext cx="6096000" cy="670120"/>
          </a:xfrm>
          <a:prstGeom prst="rect">
            <a:avLst/>
          </a:prstGeom>
        </p:spPr>
        <p:txBody>
          <a:bodyPr>
            <a:spAutoFit/>
          </a:bodyPr>
          <a:lstStyle/>
          <a:p>
            <a:pPr algn="ctr">
              <a:lnSpc>
                <a:spcPct val="107000"/>
              </a:lnSpc>
              <a:spcAft>
                <a:spcPts val="0"/>
              </a:spcAft>
            </a:pPr>
            <a:r>
              <a:rPr lang="es-ES" b="1" dirty="0">
                <a:solidFill>
                  <a:srgbClr val="262626"/>
                </a:solidFill>
                <a:latin typeface="Arial" panose="020B0604020202020204" pitchFamily="34" charset="0"/>
                <a:ea typeface="Times New Roman" panose="02020603050405020304" pitchFamily="18" charset="0"/>
              </a:rPr>
              <a:t>DOCENTES INTEGRANTES DEL PRAE AÑO LECTIVO 2025</a:t>
            </a:r>
            <a:endParaRPr lang="es-CO" sz="1600" dirty="0">
              <a:effectLst/>
              <a:latin typeface="Calibri" panose="020F0502020204030204" pitchFamily="34" charset="0"/>
              <a:ea typeface="Calibri" panose="020F0502020204030204" pitchFamily="34" charset="0"/>
            </a:endParaRPr>
          </a:p>
        </p:txBody>
      </p:sp>
      <p:pic>
        <p:nvPicPr>
          <p:cNvPr id="3096" name="Imagen 16">
            <a:extLst>
              <a:ext uri="{FF2B5EF4-FFF2-40B4-BE49-F238E27FC236}">
                <a16:creationId xmlns:a16="http://schemas.microsoft.com/office/drawing/2014/main" id="{A74564D7-F94E-43F5-B1EC-F391BAA606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95" name="Imagen 32">
            <a:extLst>
              <a:ext uri="{FF2B5EF4-FFF2-40B4-BE49-F238E27FC236}">
                <a16:creationId xmlns:a16="http://schemas.microsoft.com/office/drawing/2014/main" id="{E112F35B-205D-4FF4-BC3D-F21A3A325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Imagen 33">
            <a:extLst>
              <a:ext uri="{FF2B5EF4-FFF2-40B4-BE49-F238E27FC236}">
                <a16:creationId xmlns:a16="http://schemas.microsoft.com/office/drawing/2014/main" id="{91FBC19C-5AF0-45FC-B203-331122815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n 34">
            <a:extLst>
              <a:ext uri="{FF2B5EF4-FFF2-40B4-BE49-F238E27FC236}">
                <a16:creationId xmlns:a16="http://schemas.microsoft.com/office/drawing/2014/main" id="{E3221B84-A596-48EF-B16F-FAB88B53EF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Imagen 35">
            <a:extLst>
              <a:ext uri="{FF2B5EF4-FFF2-40B4-BE49-F238E27FC236}">
                <a16:creationId xmlns:a16="http://schemas.microsoft.com/office/drawing/2014/main" id="{A37A3F5F-BEF7-4B3A-8603-A9E03FB47A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91" name="Imagen 36">
            <a:extLst>
              <a:ext uri="{FF2B5EF4-FFF2-40B4-BE49-F238E27FC236}">
                <a16:creationId xmlns:a16="http://schemas.microsoft.com/office/drawing/2014/main" id="{FD760B5A-D50D-4CAC-AA62-483EAC5C25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90" name="Imagen 37">
            <a:extLst>
              <a:ext uri="{FF2B5EF4-FFF2-40B4-BE49-F238E27FC236}">
                <a16:creationId xmlns:a16="http://schemas.microsoft.com/office/drawing/2014/main" id="{F283152A-5BA4-4E13-9D03-7141A2E96D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9" name="Imagen 38">
            <a:extLst>
              <a:ext uri="{FF2B5EF4-FFF2-40B4-BE49-F238E27FC236}">
                <a16:creationId xmlns:a16="http://schemas.microsoft.com/office/drawing/2014/main" id="{984713FC-07D7-4B56-9114-673B4F922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Imagen 39">
            <a:extLst>
              <a:ext uri="{FF2B5EF4-FFF2-40B4-BE49-F238E27FC236}">
                <a16:creationId xmlns:a16="http://schemas.microsoft.com/office/drawing/2014/main" id="{23BDA77D-9F6F-4DFE-A5C9-4168C6FF9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Imagen 40">
            <a:extLst>
              <a:ext uri="{FF2B5EF4-FFF2-40B4-BE49-F238E27FC236}">
                <a16:creationId xmlns:a16="http://schemas.microsoft.com/office/drawing/2014/main" id="{8ED677C1-BA7A-464C-93F8-567772752B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Imagen 41">
            <a:extLst>
              <a:ext uri="{FF2B5EF4-FFF2-40B4-BE49-F238E27FC236}">
                <a16:creationId xmlns:a16="http://schemas.microsoft.com/office/drawing/2014/main" id="{87337148-A206-4F2D-A2A6-300DBC138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5" name="Imagen 42">
            <a:extLst>
              <a:ext uri="{FF2B5EF4-FFF2-40B4-BE49-F238E27FC236}">
                <a16:creationId xmlns:a16="http://schemas.microsoft.com/office/drawing/2014/main" id="{F1AF581E-BAD7-4FAD-9F51-0ACC37E50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3551" b="17647"/>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2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DA3298-ECAC-471F-A61C-3FD14E746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73589" y="-2673590"/>
            <a:ext cx="6844822" cy="12192002"/>
          </a:xfrm>
          <a:prstGeom prst="rect">
            <a:avLst/>
          </a:prstGeom>
        </p:spPr>
      </p:pic>
      <p:sp>
        <p:nvSpPr>
          <p:cNvPr id="10" name="Rectángulo 9">
            <a:extLst>
              <a:ext uri="{FF2B5EF4-FFF2-40B4-BE49-F238E27FC236}">
                <a16:creationId xmlns:a16="http://schemas.microsoft.com/office/drawing/2014/main" id="{BB14EC8A-2D99-4189-B4DF-59E9CFE3BAFD}"/>
              </a:ext>
            </a:extLst>
          </p:cNvPr>
          <p:cNvSpPr/>
          <p:nvPr/>
        </p:nvSpPr>
        <p:spPr>
          <a:xfrm>
            <a:off x="2424404" y="1080745"/>
            <a:ext cx="7343191" cy="3058658"/>
          </a:xfrm>
          <a:prstGeom prst="rect">
            <a:avLst/>
          </a:prstGeom>
        </p:spPr>
        <p:txBody>
          <a:bodyPr wrap="square">
            <a:spAutoFit/>
          </a:bodyPr>
          <a:lstStyle/>
          <a:p>
            <a:pPr algn="ctr">
              <a:lnSpc>
                <a:spcPct val="150000"/>
              </a:lnSpc>
              <a:spcAft>
                <a:spcPts val="800"/>
              </a:spcAft>
            </a:pPr>
            <a:r>
              <a:rPr lang="es-ES" b="1" dirty="0">
                <a:latin typeface="Arial" panose="020B0604020202020204" pitchFamily="34" charset="0"/>
                <a:ea typeface="Times New Roman" panose="02020603050405020304" pitchFamily="18" charset="0"/>
              </a:rPr>
              <a:t>FORMULACION DEL ´PROBLEMA </a:t>
            </a:r>
          </a:p>
          <a:p>
            <a:pPr algn="just">
              <a:lnSpc>
                <a:spcPct val="150000"/>
              </a:lnSpc>
              <a:spcAft>
                <a:spcPts val="800"/>
              </a:spcAft>
            </a:pPr>
            <a:r>
              <a:rPr lang="es-ES" dirty="0">
                <a:latin typeface="Arial" panose="020B0604020202020204" pitchFamily="34" charset="0"/>
                <a:ea typeface="Times New Roman" panose="02020603050405020304" pitchFamily="18" charset="0"/>
              </a:rPr>
              <a:t>¿Cuál es la razón por la cual la comunidad educativa de la Institución Educativa San Bartolomé no le da la suficiente importancia a los problemas socioambientales?  Como la poca sensibilización frente al impacto ambiental que el ser humano (en este caso la comunidad educativa) tiene en su espacio vital, el manejo adecuado de residuos sólidos, la </a:t>
            </a:r>
            <a:r>
              <a:rPr lang="es-ES" dirty="0">
                <a:solidFill>
                  <a:srgbClr val="262626"/>
                </a:solidFill>
                <a:latin typeface="Arial" panose="020B0604020202020204" pitchFamily="34" charset="0"/>
                <a:ea typeface="Times New Roman" panose="02020603050405020304" pitchFamily="18" charset="0"/>
              </a:rPr>
              <a:t>protección y cuidado del agua y demás recursos naturales. </a:t>
            </a:r>
            <a:endParaRPr lang="es-CO"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8897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34BC792-E599-42F0-AA03-5FC36E429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73586" y="-2664261"/>
            <a:ext cx="6844822" cy="12192002"/>
          </a:xfrm>
          <a:prstGeom prst="rect">
            <a:avLst/>
          </a:prstGeom>
        </p:spPr>
      </p:pic>
      <p:sp>
        <p:nvSpPr>
          <p:cNvPr id="6" name="Rectángulo 5">
            <a:extLst>
              <a:ext uri="{FF2B5EF4-FFF2-40B4-BE49-F238E27FC236}">
                <a16:creationId xmlns:a16="http://schemas.microsoft.com/office/drawing/2014/main" id="{A55498F0-F6F8-4275-BD48-FAA4F3D1045A}"/>
              </a:ext>
            </a:extLst>
          </p:cNvPr>
          <p:cNvSpPr/>
          <p:nvPr/>
        </p:nvSpPr>
        <p:spPr>
          <a:xfrm>
            <a:off x="2746310" y="1718335"/>
            <a:ext cx="6699379" cy="2368854"/>
          </a:xfrm>
          <a:prstGeom prst="rect">
            <a:avLst/>
          </a:prstGeom>
          <a:ln w="28575">
            <a:solidFill>
              <a:schemeClr val="accent6">
                <a:lumMod val="75000"/>
              </a:schemeClr>
            </a:solidFill>
          </a:ln>
        </p:spPr>
        <p:txBody>
          <a:bodyPr wrap="square">
            <a:spAutoFit/>
          </a:bodyPr>
          <a:lstStyle/>
          <a:p>
            <a:pPr algn="ctr">
              <a:lnSpc>
                <a:spcPct val="115000"/>
              </a:lnSpc>
              <a:spcAft>
                <a:spcPts val="800"/>
              </a:spcAft>
            </a:pPr>
            <a:r>
              <a:rPr lang="es-ES" sz="1600" b="1" dirty="0">
                <a:solidFill>
                  <a:srgbClr val="000000"/>
                </a:solidFill>
                <a:latin typeface="Arial" panose="020B0604020202020204" pitchFamily="34" charset="0"/>
                <a:ea typeface="Calibri" panose="020F0502020204030204" pitchFamily="34" charset="0"/>
              </a:rPr>
              <a:t>OBJETIVO GENERAL</a:t>
            </a:r>
          </a:p>
          <a:p>
            <a:pPr algn="just">
              <a:lnSpc>
                <a:spcPct val="115000"/>
              </a:lnSpc>
              <a:spcAft>
                <a:spcPts val="800"/>
              </a:spcAft>
            </a:pPr>
            <a:r>
              <a:rPr lang="es-ES" dirty="0">
                <a:solidFill>
                  <a:srgbClr val="000000"/>
                </a:solidFill>
                <a:latin typeface="Arial" panose="020B0604020202020204" pitchFamily="34" charset="0"/>
                <a:ea typeface="Calibri" panose="020F0502020204030204" pitchFamily="34" charset="0"/>
              </a:rPr>
              <a:t>Generar espacios de aprendizaje donde se evidencien acciones ambientales dirigidas. involucrando a la comunidad educativa de la Institución Educativa San Bartolomé para incentivar la protección y cuidado de los recursos naturales, el manejo adecuado de residuos sólidos y además de promover alternativas de mejoramiento en sus condiciones de vida. </a:t>
            </a:r>
            <a:r>
              <a:rPr lang="es-ES" dirty="0">
                <a:solidFill>
                  <a:srgbClr val="262626"/>
                </a:solidFill>
                <a:latin typeface="Arial" panose="020B0604020202020204" pitchFamily="34" charset="0"/>
                <a:ea typeface="Times New Roman" panose="02020603050405020304" pitchFamily="18" charset="0"/>
              </a:rPr>
              <a:t>   </a:t>
            </a:r>
            <a:endParaRPr lang="es-CO"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988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866EA2-1BD6-4A4C-9484-928C1185B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73586" y="-2664261"/>
            <a:ext cx="6844822" cy="12192002"/>
          </a:xfrm>
          <a:prstGeom prst="rect">
            <a:avLst/>
          </a:prstGeom>
        </p:spPr>
      </p:pic>
      <p:sp>
        <p:nvSpPr>
          <p:cNvPr id="5" name="Rectángulo 4">
            <a:extLst>
              <a:ext uri="{FF2B5EF4-FFF2-40B4-BE49-F238E27FC236}">
                <a16:creationId xmlns:a16="http://schemas.microsoft.com/office/drawing/2014/main" id="{39AE6AED-893D-4139-9FB1-1B4A39BF0E4C}"/>
              </a:ext>
            </a:extLst>
          </p:cNvPr>
          <p:cNvSpPr/>
          <p:nvPr/>
        </p:nvSpPr>
        <p:spPr>
          <a:xfrm>
            <a:off x="7371183" y="2376015"/>
            <a:ext cx="4083697" cy="2031325"/>
          </a:xfrm>
          <a:prstGeom prst="rect">
            <a:avLst/>
          </a:prstGeom>
        </p:spPr>
        <p:txBody>
          <a:bodyPr wrap="square">
            <a:spAutoFit/>
          </a:bodyPr>
          <a:lstStyle/>
          <a:p>
            <a:pPr marL="285750" indent="-285750" algn="just">
              <a:buBlip>
                <a:blip r:embed="rId3"/>
              </a:buBlip>
            </a:pPr>
            <a:r>
              <a:rPr lang="es-ES" dirty="0">
                <a:solidFill>
                  <a:srgbClr val="262626"/>
                </a:solidFill>
                <a:latin typeface="Arial" panose="020B0604020202020204" pitchFamily="34" charset="0"/>
                <a:ea typeface="Times New Roman" panose="02020603050405020304" pitchFamily="18" charset="0"/>
              </a:rPr>
              <a:t>Fomentar la cultura ambiental promocionando y realizando diferentes actividades programadas durante el año escolar 2025</a:t>
            </a:r>
            <a:r>
              <a:rPr lang="es-ES" dirty="0">
                <a:solidFill>
                  <a:srgbClr val="000000"/>
                </a:solidFill>
                <a:highlight>
                  <a:srgbClr val="FFFFFF"/>
                </a:highlight>
                <a:latin typeface="Arial" panose="020B0604020202020204" pitchFamily="34" charset="0"/>
                <a:ea typeface="Times New Roman" panose="02020603050405020304" pitchFamily="18" charset="0"/>
              </a:rPr>
              <a:t>,</a:t>
            </a:r>
            <a:r>
              <a:rPr lang="es-ES" dirty="0">
                <a:solidFill>
                  <a:srgbClr val="000000"/>
                </a:solidFill>
                <a:latin typeface="Arial" panose="020B0604020202020204" pitchFamily="34" charset="0"/>
                <a:ea typeface="Times New Roman" panose="02020603050405020304" pitchFamily="18" charset="0"/>
              </a:rPr>
              <a:t> con la </a:t>
            </a:r>
            <a:r>
              <a:rPr lang="es-ES" dirty="0">
                <a:solidFill>
                  <a:srgbClr val="262626"/>
                </a:solidFill>
                <a:latin typeface="Arial" panose="020B0604020202020204" pitchFamily="34" charset="0"/>
              </a:rPr>
              <a:t>participación dirigida y activa de toda la comunidad educativa</a:t>
            </a:r>
            <a:endParaRPr lang="es-CO" dirty="0">
              <a:solidFill>
                <a:srgbClr val="262626"/>
              </a:solidFill>
              <a:latin typeface="Arial" panose="020B0604020202020204" pitchFamily="34" charset="0"/>
            </a:endParaRPr>
          </a:p>
        </p:txBody>
      </p:sp>
      <p:sp>
        <p:nvSpPr>
          <p:cNvPr id="6" name="Rectángulo 5">
            <a:extLst>
              <a:ext uri="{FF2B5EF4-FFF2-40B4-BE49-F238E27FC236}">
                <a16:creationId xmlns:a16="http://schemas.microsoft.com/office/drawing/2014/main" id="{011DB97C-86FE-45FD-A3E0-1F09BAD8D93E}"/>
              </a:ext>
            </a:extLst>
          </p:cNvPr>
          <p:cNvSpPr/>
          <p:nvPr/>
        </p:nvSpPr>
        <p:spPr>
          <a:xfrm>
            <a:off x="737120" y="2376015"/>
            <a:ext cx="5545494" cy="2585323"/>
          </a:xfrm>
          <a:prstGeom prst="rect">
            <a:avLst/>
          </a:prstGeom>
        </p:spPr>
        <p:txBody>
          <a:bodyPr wrap="square">
            <a:spAutoFit/>
          </a:bodyPr>
          <a:lstStyle/>
          <a:p>
            <a:pPr marL="285750" indent="-285750" algn="just">
              <a:buBlip>
                <a:blip r:embed="rId3"/>
              </a:buBlip>
            </a:pPr>
            <a:r>
              <a:rPr lang="es-ES" dirty="0">
                <a:solidFill>
                  <a:srgbClr val="262626"/>
                </a:solidFill>
                <a:latin typeface="Arial" panose="020B0604020202020204" pitchFamily="34" charset="0"/>
                <a:ea typeface="Times New Roman" panose="02020603050405020304" pitchFamily="18" charset="0"/>
                <a:cs typeface="Noto Sans Symbols"/>
              </a:rPr>
              <a:t>Promover la cultura ambiental, mediante estrategias pedagógicas de sensibilización y capacitación que permitan fomentar el manejo adecuado de residuos sólidos, protección y cuidado del agua y demás recursos naturales, además de promover alternativas de mejoramiento en sus condiciones de vida de los estudiantes de la Institución Educativa San Bartolomé</a:t>
            </a:r>
            <a:endParaRPr lang="es-CO" dirty="0"/>
          </a:p>
        </p:txBody>
      </p:sp>
      <p:sp>
        <p:nvSpPr>
          <p:cNvPr id="7" name="CuadroTexto 6">
            <a:extLst>
              <a:ext uri="{FF2B5EF4-FFF2-40B4-BE49-F238E27FC236}">
                <a16:creationId xmlns:a16="http://schemas.microsoft.com/office/drawing/2014/main" id="{141A16A4-83CB-4D8B-9501-FF7FD5C8D721}"/>
              </a:ext>
            </a:extLst>
          </p:cNvPr>
          <p:cNvSpPr txBox="1"/>
          <p:nvPr/>
        </p:nvSpPr>
        <p:spPr>
          <a:xfrm>
            <a:off x="3750906" y="1268963"/>
            <a:ext cx="5085184" cy="373225"/>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OBJETIVOS ESPECIFICOS </a:t>
            </a:r>
            <a:endParaRPr lang="es-CO" b="1" dirty="0">
              <a:latin typeface="Arial" panose="020B0604020202020204" pitchFamily="34" charset="0"/>
              <a:cs typeface="Arial" panose="020B0604020202020204" pitchFamily="34" charset="0"/>
            </a:endParaRPr>
          </a:p>
        </p:txBody>
      </p:sp>
      <p:pic>
        <p:nvPicPr>
          <p:cNvPr id="8" name="Imagen 42">
            <a:extLst>
              <a:ext uri="{FF2B5EF4-FFF2-40B4-BE49-F238E27FC236}">
                <a16:creationId xmlns:a16="http://schemas.microsoft.com/office/drawing/2014/main" id="{FDE4929B-5FA6-4F55-B593-F3D168580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551" b="17647"/>
          <a:stretch>
            <a:fillRect/>
          </a:stretch>
        </p:blipFill>
        <p:spPr bwMode="auto">
          <a:xfrm>
            <a:off x="609366" y="2376015"/>
            <a:ext cx="451604" cy="30549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42">
            <a:extLst>
              <a:ext uri="{FF2B5EF4-FFF2-40B4-BE49-F238E27FC236}">
                <a16:creationId xmlns:a16="http://schemas.microsoft.com/office/drawing/2014/main" id="{325BA267-96EC-4D43-B224-B28702306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551" b="17647"/>
          <a:stretch>
            <a:fillRect/>
          </a:stretch>
        </p:blipFill>
        <p:spPr bwMode="auto">
          <a:xfrm>
            <a:off x="7218550" y="2407348"/>
            <a:ext cx="451604" cy="30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80" t="23311" r="18325" b="3548"/>
          <a:stretch/>
        </p:blipFill>
        <p:spPr bwMode="auto">
          <a:xfrm>
            <a:off x="1026910" y="168441"/>
            <a:ext cx="10262281" cy="656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01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9A97BA-3F9F-46D4-9C81-6B171A848AE0}"/>
              </a:ext>
            </a:extLst>
          </p:cNvPr>
          <p:cNvSpPr txBox="1"/>
          <p:nvPr/>
        </p:nvSpPr>
        <p:spPr>
          <a:xfrm>
            <a:off x="4803691" y="1828799"/>
            <a:ext cx="2711255" cy="3477875"/>
          </a:xfrm>
          <a:prstGeom prst="rect">
            <a:avLst/>
          </a:prstGeom>
          <a:noFill/>
        </p:spPr>
        <p:txBody>
          <a:bodyPr wrap="none" rtlCol="0">
            <a:spAutoFit/>
          </a:bodyPr>
          <a:lstStyle/>
          <a:p>
            <a:r>
              <a:rPr lang="es-ES" sz="2000" dirty="0">
                <a:latin typeface="Arial" pitchFamily="34" charset="0"/>
                <a:cs typeface="Arial" pitchFamily="34" charset="0"/>
              </a:rPr>
              <a:t>1°  Tulio Ramírez </a:t>
            </a:r>
          </a:p>
          <a:p>
            <a:r>
              <a:rPr lang="es-ES" sz="2000" dirty="0">
                <a:latin typeface="Arial" pitchFamily="34" charset="0"/>
                <a:cs typeface="Arial" pitchFamily="34" charset="0"/>
              </a:rPr>
              <a:t>2°</a:t>
            </a:r>
          </a:p>
          <a:p>
            <a:r>
              <a:rPr lang="es-ES" sz="2000" dirty="0">
                <a:latin typeface="Arial" pitchFamily="34" charset="0"/>
                <a:cs typeface="Arial" pitchFamily="34" charset="0"/>
              </a:rPr>
              <a:t>3°  Yuri Cuaran </a:t>
            </a:r>
          </a:p>
          <a:p>
            <a:r>
              <a:rPr lang="es-ES" sz="2000" dirty="0">
                <a:latin typeface="Arial" pitchFamily="34" charset="0"/>
                <a:cs typeface="Arial" pitchFamily="34" charset="0"/>
              </a:rPr>
              <a:t>4° Alicia </a:t>
            </a:r>
            <a:r>
              <a:rPr lang="es-ES" sz="2000" dirty="0" err="1">
                <a:latin typeface="Arial" pitchFamily="34" charset="0"/>
                <a:cs typeface="Arial" pitchFamily="34" charset="0"/>
              </a:rPr>
              <a:t>benavides</a:t>
            </a:r>
            <a:endParaRPr lang="es-ES" sz="2000" dirty="0">
              <a:latin typeface="Arial" pitchFamily="34" charset="0"/>
              <a:cs typeface="Arial" pitchFamily="34" charset="0"/>
            </a:endParaRPr>
          </a:p>
          <a:p>
            <a:r>
              <a:rPr lang="es-ES" sz="2000" dirty="0">
                <a:latin typeface="Arial" pitchFamily="34" charset="0"/>
                <a:cs typeface="Arial" pitchFamily="34" charset="0"/>
              </a:rPr>
              <a:t>5° Socorro Eraso</a:t>
            </a:r>
          </a:p>
          <a:p>
            <a:r>
              <a:rPr lang="es-ES" sz="2000" dirty="0">
                <a:latin typeface="Arial" pitchFamily="34" charset="0"/>
                <a:cs typeface="Arial" pitchFamily="34" charset="0"/>
              </a:rPr>
              <a:t>6° Fabiola </a:t>
            </a:r>
            <a:r>
              <a:rPr lang="es-ES" sz="2000" dirty="0" err="1">
                <a:latin typeface="Arial" pitchFamily="34" charset="0"/>
                <a:cs typeface="Arial" pitchFamily="34" charset="0"/>
              </a:rPr>
              <a:t>Chagueza</a:t>
            </a:r>
            <a:endParaRPr lang="es-ES" sz="2000" dirty="0">
              <a:latin typeface="Arial" pitchFamily="34" charset="0"/>
              <a:cs typeface="Arial" pitchFamily="34" charset="0"/>
            </a:endParaRPr>
          </a:p>
          <a:p>
            <a:r>
              <a:rPr lang="es-ES" sz="2000" dirty="0">
                <a:latin typeface="Arial" pitchFamily="34" charset="0"/>
                <a:cs typeface="Arial" pitchFamily="34" charset="0"/>
              </a:rPr>
              <a:t>7° Oswaldo </a:t>
            </a:r>
            <a:r>
              <a:rPr lang="es-ES" sz="2000" dirty="0" err="1">
                <a:latin typeface="Arial" pitchFamily="34" charset="0"/>
                <a:cs typeface="Arial" pitchFamily="34" charset="0"/>
              </a:rPr>
              <a:t>Sanchez</a:t>
            </a:r>
            <a:endParaRPr lang="es-ES" sz="2000" dirty="0">
              <a:latin typeface="Arial" pitchFamily="34" charset="0"/>
              <a:cs typeface="Arial" pitchFamily="34" charset="0"/>
            </a:endParaRPr>
          </a:p>
          <a:p>
            <a:r>
              <a:rPr lang="es-ES" sz="2000" dirty="0">
                <a:latin typeface="Arial" pitchFamily="34" charset="0"/>
                <a:cs typeface="Arial" pitchFamily="34" charset="0"/>
              </a:rPr>
              <a:t>8° Franklin </a:t>
            </a:r>
            <a:r>
              <a:rPr lang="es-ES" sz="2000" dirty="0" err="1">
                <a:latin typeface="Arial" pitchFamily="34" charset="0"/>
                <a:cs typeface="Arial" pitchFamily="34" charset="0"/>
              </a:rPr>
              <a:t>Quenguan</a:t>
            </a:r>
            <a:endParaRPr lang="es-ES" sz="2000" dirty="0">
              <a:latin typeface="Arial" pitchFamily="34" charset="0"/>
              <a:cs typeface="Arial" pitchFamily="34" charset="0"/>
            </a:endParaRPr>
          </a:p>
          <a:p>
            <a:r>
              <a:rPr lang="es-ES" sz="2000" dirty="0">
                <a:latin typeface="Arial" pitchFamily="34" charset="0"/>
                <a:cs typeface="Arial" pitchFamily="34" charset="0"/>
              </a:rPr>
              <a:t>9° Edgar Medina</a:t>
            </a:r>
          </a:p>
          <a:p>
            <a:r>
              <a:rPr lang="es-ES" sz="2000" dirty="0">
                <a:latin typeface="Arial" pitchFamily="34" charset="0"/>
                <a:cs typeface="Arial" pitchFamily="34" charset="0"/>
              </a:rPr>
              <a:t>10° </a:t>
            </a:r>
            <a:r>
              <a:rPr lang="es-ES" sz="2000" dirty="0" err="1">
                <a:latin typeface="Arial" pitchFamily="34" charset="0"/>
                <a:cs typeface="Arial" pitchFamily="34" charset="0"/>
              </a:rPr>
              <a:t>Andres</a:t>
            </a:r>
            <a:r>
              <a:rPr lang="es-ES" sz="2000" dirty="0">
                <a:latin typeface="Arial" pitchFamily="34" charset="0"/>
                <a:cs typeface="Arial" pitchFamily="34" charset="0"/>
              </a:rPr>
              <a:t> Benavides</a:t>
            </a:r>
          </a:p>
          <a:p>
            <a:r>
              <a:rPr lang="es-ES" sz="2000" dirty="0">
                <a:latin typeface="Arial" pitchFamily="34" charset="0"/>
                <a:cs typeface="Arial" pitchFamily="34" charset="0"/>
              </a:rPr>
              <a:t>11° Stella </a:t>
            </a:r>
            <a:r>
              <a:rPr lang="es-ES" sz="2000" dirty="0" err="1">
                <a:latin typeface="Arial" pitchFamily="34" charset="0"/>
                <a:cs typeface="Arial" pitchFamily="34" charset="0"/>
              </a:rPr>
              <a:t>Lopez</a:t>
            </a:r>
            <a:endParaRPr lang="es-CO" sz="2000" dirty="0">
              <a:latin typeface="Arial" pitchFamily="34" charset="0"/>
              <a:cs typeface="Arial" pitchFamily="34" charset="0"/>
            </a:endParaRPr>
          </a:p>
        </p:txBody>
      </p:sp>
      <p:sp>
        <p:nvSpPr>
          <p:cNvPr id="2" name="1 CuadroTexto"/>
          <p:cNvSpPr txBox="1"/>
          <p:nvPr/>
        </p:nvSpPr>
        <p:spPr>
          <a:xfrm>
            <a:off x="3789947" y="646058"/>
            <a:ext cx="6364705" cy="369332"/>
          </a:xfrm>
          <a:prstGeom prst="rect">
            <a:avLst/>
          </a:prstGeom>
          <a:noFill/>
        </p:spPr>
        <p:txBody>
          <a:bodyPr wrap="square" rtlCol="0">
            <a:spAutoFit/>
          </a:bodyPr>
          <a:lstStyle/>
          <a:p>
            <a:r>
              <a:rPr lang="es-CO" dirty="0"/>
              <a:t>Responsables PRAE Y DIRECTORES DE GRADO</a:t>
            </a:r>
          </a:p>
        </p:txBody>
      </p:sp>
    </p:spTree>
    <p:extLst>
      <p:ext uri="{BB962C8B-B14F-4D97-AF65-F5344CB8AC3E}">
        <p14:creationId xmlns:p14="http://schemas.microsoft.com/office/powerpoint/2010/main" val="265426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08D3191-6C7C-4222-B9C5-B54886D49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73586" y="-2664261"/>
            <a:ext cx="6844822" cy="12192002"/>
          </a:xfrm>
          <a:prstGeom prst="rect">
            <a:avLst/>
          </a:prstGeom>
        </p:spPr>
      </p:pic>
      <p:sp>
        <p:nvSpPr>
          <p:cNvPr id="4" name="Rectángulo 3">
            <a:extLst>
              <a:ext uri="{FF2B5EF4-FFF2-40B4-BE49-F238E27FC236}">
                <a16:creationId xmlns:a16="http://schemas.microsoft.com/office/drawing/2014/main" id="{F029FB7D-993D-4DAC-8008-E6E082841B71}"/>
              </a:ext>
            </a:extLst>
          </p:cNvPr>
          <p:cNvSpPr/>
          <p:nvPr/>
        </p:nvSpPr>
        <p:spPr>
          <a:xfrm>
            <a:off x="1318727" y="597275"/>
            <a:ext cx="9554546" cy="5840060"/>
          </a:xfrm>
          <a:prstGeom prst="rect">
            <a:avLst/>
          </a:prstGeom>
        </p:spPr>
        <p:txBody>
          <a:bodyPr wrap="square">
            <a:spAutoFit/>
          </a:bodyPr>
          <a:lstStyle/>
          <a:p>
            <a:pPr algn="ctr">
              <a:lnSpc>
                <a:spcPct val="107000"/>
              </a:lnSpc>
              <a:spcAft>
                <a:spcPts val="800"/>
              </a:spcAft>
              <a:tabLst>
                <a:tab pos="2200275" algn="l"/>
              </a:tabLst>
            </a:pPr>
            <a:r>
              <a:rPr lang="es-ES" b="1" dirty="0">
                <a:solidFill>
                  <a:srgbClr val="262626"/>
                </a:solidFill>
                <a:latin typeface="Arial" panose="020B0604020202020204" pitchFamily="34" charset="0"/>
                <a:ea typeface="Times New Roman" panose="02020603050405020304" pitchFamily="18" charset="0"/>
              </a:rPr>
              <a:t>BIBLIOGRAFÍA</a:t>
            </a:r>
            <a:endParaRPr lang="es-CO" sz="1600" dirty="0">
              <a:effectLst/>
              <a:latin typeface="Calibri" panose="020F0502020204030204" pitchFamily="34" charset="0"/>
              <a:ea typeface="Calibri" panose="020F0502020204030204" pitchFamily="34" charset="0"/>
            </a:endParaRPr>
          </a:p>
          <a:p>
            <a:pPr algn="ctr">
              <a:lnSpc>
                <a:spcPct val="107000"/>
              </a:lnSpc>
              <a:spcAft>
                <a:spcPts val="800"/>
              </a:spcAft>
              <a:tabLst>
                <a:tab pos="2200275" algn="l"/>
              </a:tabLst>
            </a:pPr>
            <a:r>
              <a:rPr lang="es-ES" b="1" dirty="0">
                <a:solidFill>
                  <a:srgbClr val="262626"/>
                </a:solidFill>
                <a:latin typeface="Arial" panose="020B0604020202020204" pitchFamily="34" charset="0"/>
                <a:ea typeface="Times New Roman" panose="02020603050405020304" pitchFamily="18" charset="0"/>
              </a:rPr>
              <a:t> </a:t>
            </a:r>
            <a:endParaRPr lang="es-CO" sz="1600" dirty="0">
              <a:effectLst/>
              <a:latin typeface="Calibri" panose="020F0502020204030204" pitchFamily="34" charset="0"/>
              <a:ea typeface="Calibri" panose="020F0502020204030204" pitchFamily="34" charset="0"/>
            </a:endParaRPr>
          </a:p>
          <a:p>
            <a:pPr marL="342900" marR="70485" lvl="0" indent="-342900" algn="just">
              <a:lnSpc>
                <a:spcPct val="146000"/>
              </a:lnSpc>
              <a:spcAft>
                <a:spcPts val="0"/>
              </a:spcAft>
              <a:buSzPts val="1200"/>
              <a:buFont typeface="Symbol" panose="05050102010706020507" pitchFamily="18" charset="2"/>
              <a:buChar char=""/>
              <a:tabLst>
                <a:tab pos="293370" algn="l"/>
              </a:tabLst>
            </a:pPr>
            <a:r>
              <a:rPr lang="es-ES" dirty="0">
                <a:latin typeface="Arial" panose="020B0604020202020204" pitchFamily="34" charset="0"/>
                <a:ea typeface="Symbol" panose="05050102010706020507" pitchFamily="18" charset="2"/>
                <a:cs typeface="Symbol" panose="05050102010706020507" pitchFamily="18" charset="2"/>
              </a:rPr>
              <a:t>MINISTERIO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DE</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EDUCACIÓN,</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MINISTERIO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DEL</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MEDIO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AMBIENTE.</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Política Nacional</a:t>
            </a:r>
            <a:r>
              <a:rPr lang="es-ES" spc="-1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de</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Educación Ambiental,</a:t>
            </a:r>
            <a:r>
              <a:rPr lang="es-ES" spc="-10"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julio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de</a:t>
            </a:r>
            <a:r>
              <a:rPr lang="es-ES" spc="-10"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2002.</a:t>
            </a:r>
            <a:endParaRPr lang="es-CO" sz="1600" dirty="0">
              <a:effectLst/>
              <a:latin typeface="Calibri" panose="020F0502020204030204" pitchFamily="34" charset="0"/>
              <a:ea typeface="Symbol" panose="05050102010706020507" pitchFamily="18" charset="2"/>
              <a:cs typeface="Symbol" panose="05050102010706020507" pitchFamily="18" charset="2"/>
            </a:endParaRPr>
          </a:p>
          <a:p>
            <a:pPr algn="just">
              <a:spcBef>
                <a:spcPts val="25"/>
              </a:spcBef>
              <a:spcAft>
                <a:spcPts val="0"/>
              </a:spcAft>
            </a:pPr>
            <a:r>
              <a:rPr lang="es-ES" sz="2800" dirty="0">
                <a:effectLst/>
                <a:latin typeface="Arial" panose="020B0604020202020204" pitchFamily="34" charset="0"/>
                <a:ea typeface="Arial MT"/>
                <a:cs typeface="Arial MT"/>
              </a:rPr>
              <a:t> </a:t>
            </a:r>
            <a:endParaRPr lang="es-CO" dirty="0">
              <a:latin typeface="Arial MT"/>
              <a:ea typeface="Arial MT"/>
              <a:cs typeface="Arial MT"/>
            </a:endParaRPr>
          </a:p>
          <a:p>
            <a:pPr marL="342900" marR="70485" lvl="0" indent="-342900" algn="just">
              <a:lnSpc>
                <a:spcPct val="147000"/>
              </a:lnSpc>
              <a:spcBef>
                <a:spcPts val="5"/>
              </a:spcBef>
              <a:spcAft>
                <a:spcPts val="0"/>
              </a:spcAft>
              <a:buSzPts val="1200"/>
              <a:buFont typeface="Symbol" panose="05050102010706020507" pitchFamily="18" charset="2"/>
              <a:buChar char=""/>
              <a:tabLst>
                <a:tab pos="293370" algn="l"/>
              </a:tabLst>
            </a:pPr>
            <a:r>
              <a:rPr lang="es-ES" dirty="0">
                <a:latin typeface="Arial" panose="020B0604020202020204" pitchFamily="34" charset="0"/>
                <a:ea typeface="Symbol" panose="05050102010706020507" pitchFamily="18" charset="2"/>
                <a:cs typeface="Symbol" panose="05050102010706020507" pitchFamily="18" charset="2"/>
              </a:rPr>
              <a:t>ECO, Humberto. Cómo se hace una tesis: Técnicas y procedimientos de</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investigación, estudio y escritura. Octava edición. México D. F. CEDISA.</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1994. 267</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p.</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(Colección</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libertad</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y</a:t>
            </a:r>
            <a:r>
              <a:rPr lang="es-ES" spc="-10"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cambio).</a:t>
            </a:r>
            <a:endParaRPr lang="es-CO" sz="1600" dirty="0">
              <a:effectLst/>
              <a:latin typeface="Calibri" panose="020F0502020204030204" pitchFamily="34" charset="0"/>
              <a:ea typeface="Symbol" panose="05050102010706020507" pitchFamily="18" charset="2"/>
              <a:cs typeface="Symbol" panose="05050102010706020507" pitchFamily="18" charset="2"/>
            </a:endParaRPr>
          </a:p>
          <a:p>
            <a:pPr algn="just">
              <a:spcBef>
                <a:spcPts val="30"/>
              </a:spcBef>
              <a:spcAft>
                <a:spcPts val="0"/>
              </a:spcAft>
            </a:pPr>
            <a:r>
              <a:rPr lang="es-ES" sz="2800" dirty="0">
                <a:effectLst/>
                <a:latin typeface="Arial" panose="020B0604020202020204" pitchFamily="34" charset="0"/>
                <a:ea typeface="Arial MT"/>
                <a:cs typeface="Arial MT"/>
              </a:rPr>
              <a:t> </a:t>
            </a:r>
            <a:endParaRPr lang="es-CO" dirty="0">
              <a:latin typeface="Arial MT"/>
              <a:ea typeface="Arial MT"/>
              <a:cs typeface="Arial MT"/>
            </a:endParaRPr>
          </a:p>
          <a:p>
            <a:pPr marL="342900" marR="69850" lvl="0" indent="-342900" algn="just">
              <a:lnSpc>
                <a:spcPct val="145000"/>
              </a:lnSpc>
              <a:spcAft>
                <a:spcPts val="0"/>
              </a:spcAft>
              <a:buSzPts val="1200"/>
              <a:buFont typeface="Symbol" panose="05050102010706020507" pitchFamily="18" charset="2"/>
              <a:buChar char=""/>
              <a:tabLst>
                <a:tab pos="293370" algn="l"/>
              </a:tabLst>
            </a:pPr>
            <a:r>
              <a:rPr lang="es-ES" dirty="0">
                <a:latin typeface="Arial" panose="020B0604020202020204" pitchFamily="34" charset="0"/>
                <a:ea typeface="Symbol" panose="05050102010706020507" pitchFamily="18" charset="2"/>
                <a:cs typeface="Symbol" panose="05050102010706020507" pitchFamily="18" charset="2"/>
              </a:rPr>
              <a:t>Instituto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Mi</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Río.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Mi</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Río: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Guía</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ecológica</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y</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ambiental.</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Segunda</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edición.</a:t>
            </a:r>
            <a:r>
              <a:rPr lang="es-ES" spc="-320"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Medellín: </a:t>
            </a:r>
            <a:r>
              <a:rPr lang="es-ES" dirty="0" err="1">
                <a:latin typeface="Arial" panose="020B0604020202020204" pitchFamily="34" charset="0"/>
                <a:ea typeface="Symbol" panose="05050102010706020507" pitchFamily="18" charset="2"/>
                <a:cs typeface="Symbol" panose="05050102010706020507" pitchFamily="18" charset="2"/>
              </a:rPr>
              <a:t>Edinalco</a:t>
            </a:r>
            <a:r>
              <a:rPr lang="es-ES" dirty="0">
                <a:latin typeface="Arial" panose="020B0604020202020204" pitchFamily="34" charset="0"/>
                <a:ea typeface="Symbol" panose="05050102010706020507" pitchFamily="18" charset="2"/>
                <a:cs typeface="Symbol" panose="05050102010706020507" pitchFamily="18" charset="2"/>
              </a:rPr>
              <a:t>,</a:t>
            </a:r>
            <a:r>
              <a:rPr lang="es-ES" spc="-10"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1996.</a:t>
            </a:r>
            <a:r>
              <a:rPr lang="es-ES" spc="-1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199</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p.</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(Colección</a:t>
            </a:r>
            <a:r>
              <a:rPr lang="es-ES" spc="-10"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agua</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fuente de</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vida).</a:t>
            </a:r>
            <a:endParaRPr lang="es-CO" sz="1600" dirty="0">
              <a:effectLst/>
              <a:latin typeface="Calibri" panose="020F0502020204030204" pitchFamily="34" charset="0"/>
              <a:ea typeface="Symbol" panose="05050102010706020507" pitchFamily="18" charset="2"/>
              <a:cs typeface="Symbol" panose="05050102010706020507" pitchFamily="18" charset="2"/>
            </a:endParaRPr>
          </a:p>
          <a:p>
            <a:pPr algn="just">
              <a:spcAft>
                <a:spcPts val="0"/>
              </a:spcAft>
            </a:pPr>
            <a:r>
              <a:rPr lang="es-ES" sz="3200" dirty="0">
                <a:effectLst/>
                <a:latin typeface="Arial" panose="020B0604020202020204" pitchFamily="34" charset="0"/>
                <a:ea typeface="Arial MT"/>
                <a:cs typeface="Arial MT"/>
              </a:rPr>
              <a:t> </a:t>
            </a:r>
            <a:endParaRPr lang="es-CO" dirty="0">
              <a:latin typeface="Arial MT"/>
              <a:ea typeface="Arial MT"/>
              <a:cs typeface="Arial MT"/>
            </a:endParaRPr>
          </a:p>
          <a:p>
            <a:pPr marL="342900" marR="70485" lvl="0" indent="-342900" algn="just">
              <a:lnSpc>
                <a:spcPct val="145000"/>
              </a:lnSpc>
              <a:spcAft>
                <a:spcPts val="0"/>
              </a:spcAft>
              <a:buSzPts val="1200"/>
              <a:buFont typeface="Symbol" panose="05050102010706020507" pitchFamily="18" charset="2"/>
              <a:buChar char=""/>
              <a:tabLst>
                <a:tab pos="293370" algn="l"/>
              </a:tabLst>
            </a:pPr>
            <a:r>
              <a:rPr lang="es-ES" dirty="0">
                <a:latin typeface="Arial" panose="020B0604020202020204" pitchFamily="34" charset="0"/>
                <a:ea typeface="Symbol" panose="05050102010706020507" pitchFamily="18" charset="2"/>
                <a:cs typeface="Symbol" panose="05050102010706020507" pitchFamily="18" charset="2"/>
              </a:rPr>
              <a:t>MEN.</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Ministerio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del</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Medio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Ambiente.</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Reflexión</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y</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acción:</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El</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diálogo</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fundamental</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para la</a:t>
            </a:r>
            <a:r>
              <a:rPr lang="es-ES" spc="-10"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educación</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ambiental.</a:t>
            </a:r>
            <a:r>
              <a:rPr lang="es-ES" spc="-1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Texto: Maritza</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Torres</a:t>
            </a:r>
            <a:r>
              <a:rPr lang="es-ES" spc="-5" dirty="0">
                <a:latin typeface="Arial" panose="020B0604020202020204" pitchFamily="34" charset="0"/>
                <a:ea typeface="Symbol" panose="05050102010706020507" pitchFamily="18" charset="2"/>
                <a:cs typeface="Symbol" panose="05050102010706020507" pitchFamily="18" charset="2"/>
              </a:rPr>
              <a:t> </a:t>
            </a:r>
            <a:r>
              <a:rPr lang="es-ES" dirty="0">
                <a:latin typeface="Arial" panose="020B0604020202020204" pitchFamily="34" charset="0"/>
                <a:ea typeface="Symbol" panose="05050102010706020507" pitchFamily="18" charset="2"/>
                <a:cs typeface="Symbol" panose="05050102010706020507" pitchFamily="18" charset="2"/>
              </a:rPr>
              <a:t>C.</a:t>
            </a:r>
            <a:endParaRPr lang="es-CO" sz="1600" dirty="0">
              <a:effectLst/>
              <a:latin typeface="Calibri" panose="020F050202020403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40142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878AEB6-3BD7-4DE3-B497-9977D9078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472" y="1710613"/>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8D071EB-5BD3-467A-839B-992715E0A39B}"/>
              </a:ext>
            </a:extLst>
          </p:cNvPr>
          <p:cNvSpPr/>
          <p:nvPr/>
        </p:nvSpPr>
        <p:spPr>
          <a:xfrm>
            <a:off x="4109349" y="321724"/>
            <a:ext cx="3164649" cy="1015663"/>
          </a:xfrm>
          <a:prstGeom prst="rect">
            <a:avLst/>
          </a:prstGeom>
          <a:noFill/>
        </p:spPr>
        <p:txBody>
          <a:bodyPr wrap="none" lIns="91440" tIns="45720" rIns="91440" bIns="45720">
            <a:spAutoFit/>
          </a:bodyPr>
          <a:lstStyle/>
          <a:p>
            <a:pPr algn="ctr"/>
            <a:r>
              <a:rPr lang="es-ES" sz="6000" b="1" cap="none" spc="0" dirty="0">
                <a:ln w="28575">
                  <a:solidFill>
                    <a:srgbClr val="00B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Gracias</a:t>
            </a:r>
            <a:r>
              <a:rPr lang="es-ES" sz="5400" b="1" cap="none" spc="0" dirty="0">
                <a:ln w="10160">
                  <a:solidFill>
                    <a:srgbClr val="00B050"/>
                  </a:solidFill>
                  <a:prstDash val="solid"/>
                </a:ln>
                <a:solidFill>
                  <a:srgbClr val="FFFFFF"/>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31867622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442</Words>
  <Application>Microsoft Macintosh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Arial MT</vt:lpstr>
      <vt:lpstr>Arial Rounded MT Bold</vt:lpstr>
      <vt:lpstr>Calibri</vt:lpstr>
      <vt:lpstr>Calibri Light</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Franklin Edmundo Quenguan Cuaran</dc:creator>
  <cp:lastModifiedBy>Microsoft Office User</cp:lastModifiedBy>
  <cp:revision>10</cp:revision>
  <dcterms:created xsi:type="dcterms:W3CDTF">2025-01-23T03:41:47Z</dcterms:created>
  <dcterms:modified xsi:type="dcterms:W3CDTF">2025-01-24T13:01:55Z</dcterms:modified>
</cp:coreProperties>
</file>