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714"/>
  </p:normalViewPr>
  <p:slideViewPr>
    <p:cSldViewPr>
      <p:cViewPr>
        <p:scale>
          <a:sx n="96" d="100"/>
          <a:sy n="96" d="100"/>
        </p:scale>
        <p:origin x="1296" y="-12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90800" y="2992021"/>
            <a:ext cx="2590800" cy="3627037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337448" y="807719"/>
            <a:ext cx="5106670" cy="769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18920" marR="5080" indent="-1506855">
              <a:lnSpc>
                <a:spcPct val="103499"/>
              </a:lnSpc>
            </a:pPr>
            <a:r>
              <a:rPr sz="2400" spc="125" dirty="0">
                <a:latin typeface="Georgia"/>
                <a:cs typeface="Georgia"/>
              </a:rPr>
              <a:t>INSTITUCION</a:t>
            </a:r>
            <a:r>
              <a:rPr sz="2400" spc="30" dirty="0">
                <a:latin typeface="Georgia"/>
                <a:cs typeface="Georgia"/>
              </a:rPr>
              <a:t> </a:t>
            </a:r>
            <a:r>
              <a:rPr sz="2400" spc="200" dirty="0">
                <a:latin typeface="Georgia"/>
                <a:cs typeface="Georgia"/>
              </a:rPr>
              <a:t>EDUCATIVA</a:t>
            </a:r>
            <a:r>
              <a:rPr sz="2400" spc="30" dirty="0">
                <a:latin typeface="Georgia"/>
                <a:cs typeface="Georgia"/>
              </a:rPr>
              <a:t> </a:t>
            </a:r>
            <a:r>
              <a:rPr sz="2400" spc="210" dirty="0">
                <a:latin typeface="Georgia"/>
                <a:cs typeface="Georgia"/>
              </a:rPr>
              <a:t>SAN </a:t>
            </a:r>
            <a:r>
              <a:rPr sz="2400" spc="100" dirty="0">
                <a:latin typeface="Georgia"/>
                <a:cs typeface="Georgia"/>
              </a:rPr>
              <a:t>BARTOLOME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80383" y="8425083"/>
            <a:ext cx="4611634" cy="8789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09650" marR="5080" indent="-997585" algn="ctr">
              <a:lnSpc>
                <a:spcPct val="133300"/>
              </a:lnSpc>
              <a:spcBef>
                <a:spcPts val="100"/>
              </a:spcBef>
            </a:pPr>
            <a:r>
              <a:rPr lang="es-ES" sz="2200" spc="70" dirty="0">
                <a:latin typeface="Georgia"/>
                <a:cs typeface="Georgia"/>
              </a:rPr>
              <a:t>RENDICION DE CUENTAS</a:t>
            </a:r>
            <a:endParaRPr lang="es-ES" sz="2200" spc="170" dirty="0">
              <a:latin typeface="Georgia"/>
              <a:cs typeface="Georgia"/>
            </a:endParaRPr>
          </a:p>
          <a:p>
            <a:pPr marL="1009650" marR="5080" indent="-997585" algn="ctr">
              <a:lnSpc>
                <a:spcPct val="133300"/>
              </a:lnSpc>
              <a:spcBef>
                <a:spcPts val="100"/>
              </a:spcBef>
            </a:pPr>
            <a:r>
              <a:rPr lang="es-ES" sz="2200" spc="170" dirty="0">
                <a:latin typeface="Georgia"/>
                <a:cs typeface="Georgia"/>
              </a:rPr>
              <a:t>AÑO</a:t>
            </a:r>
            <a:r>
              <a:rPr sz="2200" spc="25" dirty="0">
                <a:latin typeface="Georgia"/>
                <a:cs typeface="Georgia"/>
              </a:rPr>
              <a:t> </a:t>
            </a:r>
            <a:r>
              <a:rPr sz="2200" spc="35" dirty="0">
                <a:latin typeface="Georgia"/>
                <a:cs typeface="Georgia"/>
              </a:rPr>
              <a:t>2024</a:t>
            </a:r>
            <a:endParaRPr sz="2200" dirty="0">
              <a:latin typeface="Georgia"/>
              <a:cs typeface="Georgi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22630" y="2465085"/>
            <a:ext cx="6375400" cy="0"/>
          </a:xfrm>
          <a:custGeom>
            <a:avLst/>
            <a:gdLst/>
            <a:ahLst/>
            <a:cxnLst/>
            <a:rect l="l" t="t" r="r" b="b"/>
            <a:pathLst>
              <a:path w="6375400">
                <a:moveTo>
                  <a:pt x="0" y="0"/>
                </a:moveTo>
                <a:lnTo>
                  <a:pt x="6375400" y="1"/>
                </a:lnTo>
              </a:path>
            </a:pathLst>
          </a:custGeom>
          <a:ln w="28575">
            <a:solidFill>
              <a:srgbClr val="00B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4400" y="7010400"/>
            <a:ext cx="6375400" cy="0"/>
          </a:xfrm>
          <a:custGeom>
            <a:avLst/>
            <a:gdLst/>
            <a:ahLst/>
            <a:cxnLst/>
            <a:rect l="l" t="t" r="r" b="b"/>
            <a:pathLst>
              <a:path w="6375400">
                <a:moveTo>
                  <a:pt x="0" y="0"/>
                </a:moveTo>
                <a:lnTo>
                  <a:pt x="6375400" y="1"/>
                </a:lnTo>
              </a:path>
            </a:pathLst>
          </a:custGeom>
          <a:ln w="28575">
            <a:solidFill>
              <a:srgbClr val="00B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9880" y="309879"/>
            <a:ext cx="7162800" cy="9449435"/>
          </a:xfrm>
          <a:custGeom>
            <a:avLst/>
            <a:gdLst/>
            <a:ahLst/>
            <a:cxnLst/>
            <a:rect l="l" t="t" r="r" b="b"/>
            <a:pathLst>
              <a:path w="7162800" h="9449435">
                <a:moveTo>
                  <a:pt x="7127240" y="35560"/>
                </a:moveTo>
                <a:lnTo>
                  <a:pt x="7119620" y="35560"/>
                </a:lnTo>
                <a:lnTo>
                  <a:pt x="7119620" y="43180"/>
                </a:lnTo>
                <a:lnTo>
                  <a:pt x="7119620" y="9405633"/>
                </a:lnTo>
                <a:lnTo>
                  <a:pt x="43180" y="9405633"/>
                </a:lnTo>
                <a:lnTo>
                  <a:pt x="43180" y="43180"/>
                </a:lnTo>
                <a:lnTo>
                  <a:pt x="7119620" y="43180"/>
                </a:lnTo>
                <a:lnTo>
                  <a:pt x="7119620" y="35560"/>
                </a:lnTo>
                <a:lnTo>
                  <a:pt x="43180" y="35560"/>
                </a:lnTo>
                <a:lnTo>
                  <a:pt x="35560" y="35560"/>
                </a:lnTo>
                <a:lnTo>
                  <a:pt x="35560" y="43180"/>
                </a:lnTo>
                <a:lnTo>
                  <a:pt x="35560" y="9405633"/>
                </a:lnTo>
                <a:lnTo>
                  <a:pt x="35560" y="9413253"/>
                </a:lnTo>
                <a:lnTo>
                  <a:pt x="43180" y="9413253"/>
                </a:lnTo>
                <a:lnTo>
                  <a:pt x="7119620" y="9413253"/>
                </a:lnTo>
                <a:lnTo>
                  <a:pt x="7127240" y="9413253"/>
                </a:lnTo>
                <a:lnTo>
                  <a:pt x="7127240" y="9405633"/>
                </a:lnTo>
                <a:lnTo>
                  <a:pt x="7127240" y="43180"/>
                </a:lnTo>
                <a:lnTo>
                  <a:pt x="7127240" y="35560"/>
                </a:lnTo>
                <a:close/>
              </a:path>
              <a:path w="7162800" h="9449435">
                <a:moveTo>
                  <a:pt x="7162800" y="0"/>
                </a:moveTo>
                <a:lnTo>
                  <a:pt x="7134860" y="0"/>
                </a:lnTo>
                <a:lnTo>
                  <a:pt x="7134860" y="27940"/>
                </a:lnTo>
                <a:lnTo>
                  <a:pt x="7134860" y="43180"/>
                </a:lnTo>
                <a:lnTo>
                  <a:pt x="7134860" y="9405633"/>
                </a:lnTo>
                <a:lnTo>
                  <a:pt x="7134860" y="9420873"/>
                </a:lnTo>
                <a:lnTo>
                  <a:pt x="7119620" y="9420873"/>
                </a:lnTo>
                <a:lnTo>
                  <a:pt x="43180" y="9420873"/>
                </a:lnTo>
                <a:lnTo>
                  <a:pt x="27940" y="9420873"/>
                </a:lnTo>
                <a:lnTo>
                  <a:pt x="27940" y="9405633"/>
                </a:lnTo>
                <a:lnTo>
                  <a:pt x="27940" y="43180"/>
                </a:lnTo>
                <a:lnTo>
                  <a:pt x="27940" y="27940"/>
                </a:lnTo>
                <a:lnTo>
                  <a:pt x="43180" y="27940"/>
                </a:lnTo>
                <a:lnTo>
                  <a:pt x="7119620" y="27940"/>
                </a:lnTo>
                <a:lnTo>
                  <a:pt x="7134860" y="27940"/>
                </a:lnTo>
                <a:lnTo>
                  <a:pt x="7134860" y="0"/>
                </a:lnTo>
                <a:lnTo>
                  <a:pt x="7119620" y="0"/>
                </a:lnTo>
                <a:lnTo>
                  <a:pt x="43180" y="0"/>
                </a:lnTo>
                <a:lnTo>
                  <a:pt x="27940" y="0"/>
                </a:lnTo>
                <a:lnTo>
                  <a:pt x="0" y="0"/>
                </a:lnTo>
                <a:lnTo>
                  <a:pt x="0" y="27940"/>
                </a:lnTo>
                <a:lnTo>
                  <a:pt x="0" y="43180"/>
                </a:lnTo>
                <a:lnTo>
                  <a:pt x="0" y="9405633"/>
                </a:lnTo>
                <a:lnTo>
                  <a:pt x="0" y="9420873"/>
                </a:lnTo>
                <a:lnTo>
                  <a:pt x="0" y="9448813"/>
                </a:lnTo>
                <a:lnTo>
                  <a:pt x="27940" y="9448813"/>
                </a:lnTo>
                <a:lnTo>
                  <a:pt x="43180" y="9448813"/>
                </a:lnTo>
                <a:lnTo>
                  <a:pt x="7119620" y="9448813"/>
                </a:lnTo>
                <a:lnTo>
                  <a:pt x="7134860" y="9448813"/>
                </a:lnTo>
                <a:lnTo>
                  <a:pt x="7162800" y="9448813"/>
                </a:lnTo>
                <a:lnTo>
                  <a:pt x="7162800" y="9420873"/>
                </a:lnTo>
                <a:lnTo>
                  <a:pt x="7162800" y="9405633"/>
                </a:lnTo>
                <a:lnTo>
                  <a:pt x="7162800" y="43180"/>
                </a:lnTo>
                <a:lnTo>
                  <a:pt x="7162800" y="27940"/>
                </a:lnTo>
                <a:lnTo>
                  <a:pt x="7162800" y="0"/>
                </a:lnTo>
                <a:close/>
              </a:path>
            </a:pathLst>
          </a:custGeom>
          <a:solidFill>
            <a:srgbClr val="4472C4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9600" y="530134"/>
            <a:ext cx="6553200" cy="1927194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05"/>
              </a:spcBef>
            </a:pPr>
            <a:r>
              <a:rPr sz="2000" b="1" spc="85" dirty="0">
                <a:latin typeface="Georgia"/>
                <a:cs typeface="Georgia"/>
              </a:rPr>
              <a:t>INSTITUCION</a:t>
            </a:r>
            <a:r>
              <a:rPr sz="2000" b="1" spc="25" dirty="0">
                <a:latin typeface="Georgia"/>
                <a:cs typeface="Georgia"/>
              </a:rPr>
              <a:t> </a:t>
            </a:r>
            <a:r>
              <a:rPr sz="2000" b="1" spc="130" dirty="0">
                <a:latin typeface="Georgia"/>
                <a:cs typeface="Georgia"/>
              </a:rPr>
              <a:t>EDUCATIVA</a:t>
            </a:r>
            <a:r>
              <a:rPr sz="2000" b="1" spc="30" dirty="0">
                <a:latin typeface="Georgia"/>
                <a:cs typeface="Georgia"/>
              </a:rPr>
              <a:t> </a:t>
            </a:r>
            <a:r>
              <a:rPr sz="2000" b="1" spc="155" dirty="0">
                <a:latin typeface="Georgia"/>
                <a:cs typeface="Georgia"/>
              </a:rPr>
              <a:t>SAN</a:t>
            </a:r>
            <a:r>
              <a:rPr sz="2000" b="1" spc="25" dirty="0">
                <a:latin typeface="Georgia"/>
                <a:cs typeface="Georgia"/>
              </a:rPr>
              <a:t> </a:t>
            </a:r>
            <a:r>
              <a:rPr sz="2000" b="1" spc="65" dirty="0">
                <a:latin typeface="Georgia"/>
                <a:cs typeface="Georgia"/>
              </a:rPr>
              <a:t>BARTOLOME</a:t>
            </a:r>
            <a:endParaRPr sz="2000" b="1" dirty="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  <a:spcBef>
                <a:spcPts val="880"/>
              </a:spcBef>
            </a:pPr>
            <a:r>
              <a:rPr b="1" spc="80" dirty="0">
                <a:latin typeface="Georgia"/>
                <a:cs typeface="Georgia"/>
              </a:rPr>
              <a:t>RELACION</a:t>
            </a:r>
            <a:r>
              <a:rPr b="1" spc="25" dirty="0">
                <a:latin typeface="Georgia"/>
                <a:cs typeface="Georgia"/>
              </a:rPr>
              <a:t> </a:t>
            </a:r>
            <a:r>
              <a:rPr b="1" spc="55" dirty="0">
                <a:latin typeface="Georgia"/>
                <a:cs typeface="Georgia"/>
              </a:rPr>
              <a:t>DE</a:t>
            </a:r>
            <a:r>
              <a:rPr b="1" spc="25" dirty="0">
                <a:latin typeface="Georgia"/>
                <a:cs typeface="Georgia"/>
              </a:rPr>
              <a:t> </a:t>
            </a:r>
            <a:r>
              <a:rPr b="1" spc="75" dirty="0">
                <a:latin typeface="Georgia"/>
                <a:cs typeface="Georgia"/>
              </a:rPr>
              <a:t>INGRESOS</a:t>
            </a:r>
            <a:r>
              <a:rPr b="1" spc="30" dirty="0">
                <a:latin typeface="Georgia"/>
                <a:cs typeface="Georgia"/>
              </a:rPr>
              <a:t> </a:t>
            </a:r>
            <a:r>
              <a:rPr b="1" spc="95" dirty="0">
                <a:latin typeface="Georgia"/>
                <a:cs typeface="Georgia"/>
              </a:rPr>
              <a:t>VIGENCIA</a:t>
            </a:r>
            <a:r>
              <a:rPr b="1" spc="25" dirty="0">
                <a:latin typeface="Georgia"/>
                <a:cs typeface="Georgia"/>
              </a:rPr>
              <a:t> </a:t>
            </a:r>
            <a:r>
              <a:rPr b="1" spc="-20" dirty="0">
                <a:latin typeface="Georgia"/>
                <a:cs typeface="Georgia"/>
              </a:rPr>
              <a:t>2024</a:t>
            </a:r>
            <a:endParaRPr lang="es-ES" b="1" spc="-20" dirty="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  <a:spcBef>
                <a:spcPts val="880"/>
              </a:spcBef>
            </a:pPr>
            <a:endParaRPr dirty="0">
              <a:latin typeface="Georgia"/>
              <a:cs typeface="Georgia"/>
            </a:endParaRPr>
          </a:p>
          <a:p>
            <a:pPr marL="12700" marR="5080" algn="just">
              <a:lnSpc>
                <a:spcPct val="144400"/>
              </a:lnSpc>
              <a:spcBef>
                <a:spcPts val="240"/>
              </a:spcBef>
            </a:pPr>
            <a:r>
              <a:rPr sz="1600" dirty="0">
                <a:latin typeface="Arial MT"/>
                <a:cs typeface="Arial MT"/>
              </a:rPr>
              <a:t>La</a:t>
            </a:r>
            <a:r>
              <a:rPr sz="1600" spc="3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Institución</a:t>
            </a:r>
            <a:r>
              <a:rPr sz="1600" spc="3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educativa</a:t>
            </a:r>
            <a:r>
              <a:rPr sz="1600" spc="3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3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la</a:t>
            </a:r>
            <a:r>
              <a:rPr sz="1600" spc="3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vigencia</a:t>
            </a:r>
            <a:r>
              <a:rPr sz="1600" spc="3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2024</a:t>
            </a:r>
            <a:r>
              <a:rPr sz="1600" spc="3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percibió</a:t>
            </a:r>
            <a:r>
              <a:rPr sz="1600" spc="3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ingresos</a:t>
            </a:r>
            <a:r>
              <a:rPr sz="1600" spc="3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por</a:t>
            </a:r>
            <a:r>
              <a:rPr sz="1600" spc="35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diversos </a:t>
            </a:r>
            <a:r>
              <a:rPr sz="1600" dirty="0">
                <a:latin typeface="Arial MT"/>
                <a:cs typeface="Arial MT"/>
              </a:rPr>
              <a:t>conceptos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tal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como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detalla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continuación.</a:t>
            </a:r>
            <a:endParaRPr sz="1600" dirty="0">
              <a:latin typeface="Arial MT"/>
              <a:cs typeface="Arial MT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862003"/>
              </p:ext>
            </p:extLst>
          </p:nvPr>
        </p:nvGraphicFramePr>
        <p:xfrm>
          <a:off x="609600" y="2994024"/>
          <a:ext cx="6553200" cy="59975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754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2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5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1049">
                <a:tc>
                  <a:txBody>
                    <a:bodyPr/>
                    <a:lstStyle/>
                    <a:p>
                      <a:pPr marR="3810" algn="ctr">
                        <a:lnSpc>
                          <a:spcPts val="1250"/>
                        </a:lnSpc>
                        <a:spcBef>
                          <a:spcPts val="45"/>
                        </a:spcBef>
                      </a:pPr>
                      <a:r>
                        <a:rPr sz="1050" b="1" spc="-10" dirty="0">
                          <a:latin typeface="Calibri"/>
                          <a:cs typeface="Calibri"/>
                        </a:rPr>
                        <a:t>DETALLE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511175" marR="12065">
                        <a:lnSpc>
                          <a:spcPts val="1250"/>
                        </a:lnSpc>
                        <a:spcBef>
                          <a:spcPts val="45"/>
                        </a:spcBef>
                      </a:pPr>
                      <a:r>
                        <a:rPr sz="1050" b="1" spc="-35" dirty="0">
                          <a:latin typeface="Calibri"/>
                          <a:cs typeface="Calibri"/>
                        </a:rPr>
                        <a:t>RECIBIDO</a:t>
                      </a:r>
                      <a:r>
                        <a:rPr sz="105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25" dirty="0">
                          <a:latin typeface="Calibri"/>
                          <a:cs typeface="Calibri"/>
                        </a:rPr>
                        <a:t>DE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296545">
                        <a:lnSpc>
                          <a:spcPts val="1250"/>
                        </a:lnSpc>
                        <a:spcBef>
                          <a:spcPts val="45"/>
                        </a:spcBef>
                      </a:pPr>
                      <a:r>
                        <a:rPr sz="1050" b="1" spc="-10" dirty="0">
                          <a:latin typeface="Calibri"/>
                          <a:cs typeface="Calibri"/>
                        </a:rPr>
                        <a:t>VALOR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885">
                <a:tc>
                  <a:txBody>
                    <a:bodyPr/>
                    <a:lstStyle/>
                    <a:p>
                      <a:pPr marL="19685"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GIRO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45" dirty="0">
                          <a:latin typeface="Calibri"/>
                          <a:cs typeface="Calibri"/>
                        </a:rPr>
                        <a:t>SECRETARIA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EDUCACION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DEPARTAMENTAL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NARIÑO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SECRETARIA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EDUCACION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30" dirty="0">
                          <a:latin typeface="Calibri"/>
                          <a:cs typeface="Calibri"/>
                        </a:rPr>
                        <a:t>DEPAR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2069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700.000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885">
                <a:tc>
                  <a:txBody>
                    <a:bodyPr/>
                    <a:lstStyle/>
                    <a:p>
                      <a:pPr marL="19685"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50" dirty="0">
                          <a:latin typeface="Calibri"/>
                          <a:cs typeface="Calibri"/>
                        </a:rPr>
                        <a:t>RENDIMIENTOS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FINANCIEROS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60" dirty="0">
                          <a:latin typeface="Calibri"/>
                          <a:cs typeface="Calibri"/>
                        </a:rPr>
                        <a:t>ENERO/2024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GRATUIDAD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marR="1206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BANCO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POPULAR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2069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1.348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885">
                <a:tc>
                  <a:txBody>
                    <a:bodyPr/>
                    <a:lstStyle/>
                    <a:p>
                      <a:pPr marL="19685"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50" dirty="0">
                          <a:latin typeface="Calibri"/>
                          <a:cs typeface="Calibri"/>
                        </a:rPr>
                        <a:t>RENDIMIENTOS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FINANCIEROS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60" dirty="0">
                          <a:latin typeface="Calibri"/>
                          <a:cs typeface="Calibri"/>
                        </a:rPr>
                        <a:t>FEBRERO/2024</a:t>
                      </a:r>
                      <a:r>
                        <a:rPr sz="1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GRATUIDAD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marR="1206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BANCO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POPULAR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1435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822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885">
                <a:tc>
                  <a:txBody>
                    <a:bodyPr/>
                    <a:lstStyle/>
                    <a:p>
                      <a:pPr marL="19685" marR="3175">
                        <a:lnSpc>
                          <a:spcPts val="1200"/>
                        </a:lnSpc>
                        <a:spcBef>
                          <a:spcPts val="30"/>
                        </a:spcBef>
                      </a:pPr>
                      <a:r>
                        <a:rPr sz="1000" spc="-50" dirty="0">
                          <a:latin typeface="Calibri"/>
                          <a:cs typeface="Calibri"/>
                        </a:rPr>
                        <a:t>RENDIMIENTOS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FINANCIEROS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60" dirty="0">
                          <a:latin typeface="Calibri"/>
                          <a:cs typeface="Calibri"/>
                        </a:rPr>
                        <a:t>MARZO/2023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GRATUIDAD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marR="12065">
                        <a:lnSpc>
                          <a:spcPts val="12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BANCO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POPULAR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1435" algn="r">
                        <a:lnSpc>
                          <a:spcPts val="1200"/>
                        </a:lnSpc>
                        <a:spcBef>
                          <a:spcPts val="3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753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885">
                <a:tc>
                  <a:txBody>
                    <a:bodyPr/>
                    <a:lstStyle/>
                    <a:p>
                      <a:pPr marL="19685"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INGRESOS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40" dirty="0">
                          <a:latin typeface="Calibri"/>
                          <a:cs typeface="Calibri"/>
                        </a:rPr>
                        <a:t>POR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GRATUIDAD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80" dirty="0">
                          <a:latin typeface="Calibri"/>
                          <a:cs typeface="Calibri"/>
                        </a:rPr>
                        <a:t>2024</a:t>
                      </a:r>
                      <a:r>
                        <a:rPr sz="1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40" dirty="0">
                          <a:latin typeface="Calibri"/>
                          <a:cs typeface="Calibri"/>
                        </a:rPr>
                        <a:t>INSTITUCION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EDUCATIVA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marR="254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MINISTERIO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EDUCACION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NACIO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2705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112.824.566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885">
                <a:tc>
                  <a:txBody>
                    <a:bodyPr/>
                    <a:lstStyle/>
                    <a:p>
                      <a:pPr marL="19685" marR="3175">
                        <a:lnSpc>
                          <a:spcPts val="12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INGRESOS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40" dirty="0">
                          <a:latin typeface="Calibri"/>
                          <a:cs typeface="Calibri"/>
                        </a:rPr>
                        <a:t>POR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GRATUIDAD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80" dirty="0">
                          <a:latin typeface="Calibri"/>
                          <a:cs typeface="Calibri"/>
                        </a:rPr>
                        <a:t>2024</a:t>
                      </a:r>
                      <a:r>
                        <a:rPr sz="1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CENTROS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ASOCIADOS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marR="2540">
                        <a:lnSpc>
                          <a:spcPts val="12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MINISTERIO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EDUCACION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NACIO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2705" algn="r">
                        <a:lnSpc>
                          <a:spcPts val="12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1.907.888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885">
                <a:tc>
                  <a:txBody>
                    <a:bodyPr/>
                    <a:lstStyle/>
                    <a:p>
                      <a:pPr marL="19685" marR="3175">
                        <a:lnSpc>
                          <a:spcPts val="1200"/>
                        </a:lnSpc>
                        <a:spcBef>
                          <a:spcPts val="30"/>
                        </a:spcBef>
                      </a:pPr>
                      <a:r>
                        <a:rPr sz="1000" spc="-50" dirty="0">
                          <a:latin typeface="Calibri"/>
                          <a:cs typeface="Calibri"/>
                        </a:rPr>
                        <a:t>RENDIMIENTOS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FINANCIEROS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5" dirty="0">
                          <a:latin typeface="Calibri"/>
                          <a:cs typeface="Calibri"/>
                        </a:rPr>
                        <a:t>ABRIL/2024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GRATUIDAD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marR="12065">
                        <a:lnSpc>
                          <a:spcPts val="12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BANCO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POPULAR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2069" algn="r">
                        <a:lnSpc>
                          <a:spcPts val="12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47.654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8885">
                <a:tc>
                  <a:txBody>
                    <a:bodyPr/>
                    <a:lstStyle/>
                    <a:p>
                      <a:pPr marL="19685"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50" dirty="0">
                          <a:latin typeface="Calibri"/>
                          <a:cs typeface="Calibri"/>
                        </a:rPr>
                        <a:t>RENDIMIENTOS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FINANCIEROS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65" dirty="0">
                          <a:latin typeface="Calibri"/>
                          <a:cs typeface="Calibri"/>
                        </a:rPr>
                        <a:t>MAYO/2024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GRATUIDAD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marR="1206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BANCO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POPULAR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2069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79.176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8885">
                <a:tc>
                  <a:txBody>
                    <a:bodyPr/>
                    <a:lstStyle/>
                    <a:p>
                      <a:pPr marL="19685"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INGRESOS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40" dirty="0">
                          <a:latin typeface="Calibri"/>
                          <a:cs typeface="Calibri"/>
                        </a:rPr>
                        <a:t>POR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ARRENDAMIENTO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40" dirty="0">
                          <a:latin typeface="Calibri"/>
                          <a:cs typeface="Calibri"/>
                        </a:rPr>
                        <a:t>TIENDA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ESCOLAR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marR="1206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VARIOS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2069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920.000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8885">
                <a:tc>
                  <a:txBody>
                    <a:bodyPr/>
                    <a:lstStyle/>
                    <a:p>
                      <a:pPr marL="19685"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50" dirty="0">
                          <a:latin typeface="Calibri"/>
                          <a:cs typeface="Calibri"/>
                        </a:rPr>
                        <a:t>RENDIMIENTOS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FINANCIEROS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5" dirty="0">
                          <a:latin typeface="Calibri"/>
                          <a:cs typeface="Calibri"/>
                        </a:rPr>
                        <a:t>JUNIO/2024</a:t>
                      </a:r>
                      <a:r>
                        <a:rPr sz="1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GRATUIDAD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marR="1206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BANCO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POPULAR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2069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55.483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8885">
                <a:tc>
                  <a:txBody>
                    <a:bodyPr/>
                    <a:lstStyle/>
                    <a:p>
                      <a:pPr marL="19685"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INGRESOS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40" dirty="0">
                          <a:latin typeface="Calibri"/>
                          <a:cs typeface="Calibri"/>
                        </a:rPr>
                        <a:t>POR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PROYECTO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45" dirty="0">
                          <a:latin typeface="Calibri"/>
                          <a:cs typeface="Calibri"/>
                        </a:rPr>
                        <a:t>MINISTERIO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60" dirty="0">
                          <a:latin typeface="Calibri"/>
                          <a:cs typeface="Calibri"/>
                        </a:rPr>
                        <a:t>CULTURA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No.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70" dirty="0">
                          <a:latin typeface="Calibri"/>
                          <a:cs typeface="Calibri"/>
                        </a:rPr>
                        <a:t>C3510-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20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marR="1206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MINISTERIO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45" dirty="0">
                          <a:latin typeface="Calibri"/>
                          <a:cs typeface="Calibri"/>
                        </a:rPr>
                        <a:t>LAS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30" dirty="0">
                          <a:latin typeface="Calibri"/>
                          <a:cs typeface="Calibri"/>
                        </a:rPr>
                        <a:t>CULTURAS,LAS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2705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32.000.000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8885">
                <a:tc>
                  <a:txBody>
                    <a:bodyPr/>
                    <a:lstStyle/>
                    <a:p>
                      <a:pPr marL="19685"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50" dirty="0">
                          <a:latin typeface="Calibri"/>
                          <a:cs typeface="Calibri"/>
                        </a:rPr>
                        <a:t>RENDIMIENTOS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FINANCIEROS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60" dirty="0">
                          <a:latin typeface="Calibri"/>
                          <a:cs typeface="Calibri"/>
                        </a:rPr>
                        <a:t>JULIO/2024</a:t>
                      </a:r>
                      <a:r>
                        <a:rPr sz="1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GRATUIDAD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marR="1206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BANCO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POPULAR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2069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36.609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8885">
                <a:tc>
                  <a:txBody>
                    <a:bodyPr/>
                    <a:lstStyle/>
                    <a:p>
                      <a:pPr marL="19685"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50" dirty="0">
                          <a:latin typeface="Calibri"/>
                          <a:cs typeface="Calibri"/>
                        </a:rPr>
                        <a:t>RENDIMIENTOS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FINANCIEROS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60" dirty="0">
                          <a:latin typeface="Calibri"/>
                          <a:cs typeface="Calibri"/>
                        </a:rPr>
                        <a:t>AGOSTO/2024</a:t>
                      </a:r>
                      <a:r>
                        <a:rPr sz="1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GRATUIDAD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marR="1206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BANCO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POPULAR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2069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28.292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8885">
                <a:tc>
                  <a:txBody>
                    <a:bodyPr/>
                    <a:lstStyle/>
                    <a:p>
                      <a:pPr marL="19685" marR="3175">
                        <a:lnSpc>
                          <a:spcPts val="1200"/>
                        </a:lnSpc>
                        <a:spcBef>
                          <a:spcPts val="30"/>
                        </a:spcBef>
                      </a:pPr>
                      <a:r>
                        <a:rPr sz="1000" spc="-50" dirty="0">
                          <a:latin typeface="Calibri"/>
                          <a:cs typeface="Calibri"/>
                        </a:rPr>
                        <a:t>RENDIMIENTOS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FINANCIEROS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60" dirty="0">
                          <a:latin typeface="Calibri"/>
                          <a:cs typeface="Calibri"/>
                        </a:rPr>
                        <a:t>SEPTIEMBRE/2024</a:t>
                      </a:r>
                      <a:r>
                        <a:rPr sz="1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GRATUIDAD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marR="12065">
                        <a:lnSpc>
                          <a:spcPts val="12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BANCO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POPULAR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2069" algn="r">
                        <a:lnSpc>
                          <a:spcPts val="12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18.089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8885">
                <a:tc>
                  <a:txBody>
                    <a:bodyPr/>
                    <a:lstStyle/>
                    <a:p>
                      <a:pPr marL="19685"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INGRESOS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40" dirty="0">
                          <a:latin typeface="Calibri"/>
                          <a:cs typeface="Calibri"/>
                        </a:rPr>
                        <a:t>POR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5" dirty="0">
                          <a:latin typeface="Calibri"/>
                          <a:cs typeface="Calibri"/>
                        </a:rPr>
                        <a:t>RECURSOS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SED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NARIÑO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40" dirty="0">
                          <a:latin typeface="Calibri"/>
                          <a:cs typeface="Calibri"/>
                        </a:rPr>
                        <a:t>PARA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40" dirty="0">
                          <a:latin typeface="Calibri"/>
                          <a:cs typeface="Calibri"/>
                        </a:rPr>
                        <a:t>ADQUISICION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M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SECRETARIA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EDUCACION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30" dirty="0">
                          <a:latin typeface="Calibri"/>
                          <a:cs typeface="Calibri"/>
                        </a:rPr>
                        <a:t>DEPAR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2705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1.000.000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8885">
                <a:tc>
                  <a:txBody>
                    <a:bodyPr/>
                    <a:lstStyle/>
                    <a:p>
                      <a:pPr marL="19685"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INGRESOS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40" dirty="0">
                          <a:latin typeface="Calibri"/>
                          <a:cs typeface="Calibri"/>
                        </a:rPr>
                        <a:t>POR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5" dirty="0">
                          <a:latin typeface="Calibri"/>
                          <a:cs typeface="Calibri"/>
                        </a:rPr>
                        <a:t>RECURSOS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SED</a:t>
                      </a:r>
                      <a:r>
                        <a:rPr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NARIÑO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RESOLUCION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30" dirty="0">
                          <a:latin typeface="Calibri"/>
                          <a:cs typeface="Calibri"/>
                        </a:rPr>
                        <a:t>3610/2024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SECRETARIA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EDUCACION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30" dirty="0">
                          <a:latin typeface="Calibri"/>
                          <a:cs typeface="Calibri"/>
                        </a:rPr>
                        <a:t>DEPAR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2705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25.908.500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8885">
                <a:tc>
                  <a:txBody>
                    <a:bodyPr/>
                    <a:lstStyle/>
                    <a:p>
                      <a:pPr marL="19685"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50" dirty="0">
                          <a:latin typeface="Calibri"/>
                          <a:cs typeface="Calibri"/>
                        </a:rPr>
                        <a:t>RENDIMIENTOS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FINANCIEROS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65" dirty="0">
                          <a:latin typeface="Calibri"/>
                          <a:cs typeface="Calibri"/>
                        </a:rPr>
                        <a:t>OCTUBRE/2024</a:t>
                      </a:r>
                      <a:r>
                        <a:rPr sz="1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GRATUIDAD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marR="1206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BANCO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POPULAR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2069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22.553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8885">
                <a:tc>
                  <a:txBody>
                    <a:bodyPr/>
                    <a:lstStyle/>
                    <a:p>
                      <a:pPr marL="19685"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50" dirty="0">
                          <a:latin typeface="Calibri"/>
                          <a:cs typeface="Calibri"/>
                        </a:rPr>
                        <a:t>RENDIMIENTOS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FINANCIEROS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60" dirty="0">
                          <a:latin typeface="Calibri"/>
                          <a:cs typeface="Calibri"/>
                        </a:rPr>
                        <a:t>NOVIEMBRE/2024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GRATUIDAD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marR="1206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BANCO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POPULAR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2069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32.355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8885">
                <a:tc>
                  <a:txBody>
                    <a:bodyPr/>
                    <a:lstStyle/>
                    <a:p>
                      <a:pPr marL="19685"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INGRESO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40" dirty="0">
                          <a:latin typeface="Calibri"/>
                          <a:cs typeface="Calibri"/>
                        </a:rPr>
                        <a:t>POR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SERVICIO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FOTOCOPIAS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marR="1206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VARIOS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2705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3.500.000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48885"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INGRESOS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40" dirty="0">
                          <a:latin typeface="Calibri"/>
                          <a:cs typeface="Calibri"/>
                        </a:rPr>
                        <a:t>PARA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45" dirty="0">
                          <a:latin typeface="Calibri"/>
                          <a:cs typeface="Calibri"/>
                        </a:rPr>
                        <a:t>ADECUACION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5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INFRAESTRUCTURA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EDUCATI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SECRETARIA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EDUCACION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30" dirty="0">
                          <a:latin typeface="Calibri"/>
                          <a:cs typeface="Calibri"/>
                        </a:rPr>
                        <a:t>DEPAR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2705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24.000.000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48885">
                <a:tc>
                  <a:txBody>
                    <a:bodyPr/>
                    <a:lstStyle/>
                    <a:p>
                      <a:pPr marL="19685"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50" dirty="0">
                          <a:latin typeface="Calibri"/>
                          <a:cs typeface="Calibri"/>
                        </a:rPr>
                        <a:t>RENDIMIENTOS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FINANCIEROS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60" dirty="0">
                          <a:latin typeface="Calibri"/>
                          <a:cs typeface="Calibri"/>
                        </a:rPr>
                        <a:t>DICIEMBRE/2024</a:t>
                      </a:r>
                      <a:r>
                        <a:rPr sz="1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GRATUIDAD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marR="1206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45" dirty="0">
                          <a:latin typeface="Calibri"/>
                          <a:cs typeface="Calibri"/>
                        </a:rPr>
                        <a:t>BANCO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POPULAR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2069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20.780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48885">
                <a:tc>
                  <a:txBody>
                    <a:bodyPr/>
                    <a:lstStyle/>
                    <a:p>
                      <a:pPr marL="19685"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55" dirty="0">
                          <a:latin typeface="Calibri"/>
                          <a:cs typeface="Calibri"/>
                        </a:rPr>
                        <a:t>RECURSOS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BALANCE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0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1.194.683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61049">
                <a:tc gridSpan="2">
                  <a:txBody>
                    <a:bodyPr/>
                    <a:lstStyle/>
                    <a:p>
                      <a:pPr marR="28575" algn="ctr">
                        <a:lnSpc>
                          <a:spcPts val="1250"/>
                        </a:lnSpc>
                        <a:spcBef>
                          <a:spcPts val="45"/>
                        </a:spcBef>
                      </a:pPr>
                      <a:r>
                        <a:rPr sz="1050" b="1" i="1" spc="-10" dirty="0">
                          <a:latin typeface="Calibri"/>
                          <a:cs typeface="Calibri"/>
                        </a:rPr>
                        <a:t>TOTAL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2705" algn="r">
                        <a:lnSpc>
                          <a:spcPts val="1250"/>
                        </a:lnSpc>
                        <a:spcBef>
                          <a:spcPts val="45"/>
                        </a:spcBef>
                      </a:pPr>
                      <a:r>
                        <a:rPr sz="1050" b="1" i="1" spc="-10" dirty="0">
                          <a:latin typeface="Calibri"/>
                          <a:cs typeface="Calibri"/>
                        </a:rPr>
                        <a:t>204.299.551</a:t>
                      </a:r>
                      <a:endParaRPr sz="1050" dirty="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5800" y="1295400"/>
            <a:ext cx="6553200" cy="20807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43100"/>
              </a:lnSpc>
              <a:spcBef>
                <a:spcPts val="100"/>
              </a:spcBef>
            </a:pPr>
            <a:r>
              <a:rPr sz="1600" dirty="0">
                <a:latin typeface="Arial MT"/>
                <a:cs typeface="Arial MT"/>
              </a:rPr>
              <a:t>*Los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recursos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balance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corresponden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recursos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que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quedaron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libre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afectación </a:t>
            </a:r>
            <a:r>
              <a:rPr sz="1600" dirty="0">
                <a:latin typeface="Arial MT"/>
                <a:cs typeface="Arial MT"/>
              </a:rPr>
              <a:t>al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final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la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vigencia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2023 para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ser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ejecutados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durante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la vigencia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2024.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55"/>
              </a:spcBef>
            </a:pPr>
            <a:endParaRPr sz="1600" dirty="0">
              <a:latin typeface="Arial MT"/>
              <a:cs typeface="Arial MT"/>
            </a:endParaRPr>
          </a:p>
          <a:p>
            <a:pPr marL="12700" marR="5080">
              <a:lnSpc>
                <a:spcPct val="143100"/>
              </a:lnSpc>
            </a:pPr>
            <a:r>
              <a:rPr sz="1600" dirty="0">
                <a:latin typeface="Arial MT"/>
                <a:cs typeface="Arial MT"/>
              </a:rPr>
              <a:t>La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demostración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estadística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los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ingresos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está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representada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el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siguiente grafico:</a:t>
            </a:r>
            <a:endParaRPr sz="1600" dirty="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3962400"/>
            <a:ext cx="7010400" cy="4648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9600" y="609600"/>
            <a:ext cx="6629400" cy="16271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pc="75" dirty="0">
                <a:latin typeface="Georgia"/>
                <a:cs typeface="Georgia"/>
              </a:rPr>
              <a:t>RELACION</a:t>
            </a:r>
            <a:r>
              <a:rPr spc="30" dirty="0">
                <a:latin typeface="Georgia"/>
                <a:cs typeface="Georgia"/>
              </a:rPr>
              <a:t> </a:t>
            </a:r>
            <a:r>
              <a:rPr spc="55" dirty="0">
                <a:latin typeface="Georgia"/>
                <a:cs typeface="Georgia"/>
              </a:rPr>
              <a:t>DE</a:t>
            </a:r>
            <a:r>
              <a:rPr spc="30" dirty="0">
                <a:latin typeface="Georgia"/>
                <a:cs typeface="Georgia"/>
              </a:rPr>
              <a:t> </a:t>
            </a:r>
            <a:r>
              <a:rPr spc="100" dirty="0">
                <a:latin typeface="Georgia"/>
                <a:cs typeface="Georgia"/>
              </a:rPr>
              <a:t>CONTRATOS</a:t>
            </a:r>
            <a:r>
              <a:rPr spc="30" dirty="0">
                <a:latin typeface="Georgia"/>
                <a:cs typeface="Georgia"/>
              </a:rPr>
              <a:t> </a:t>
            </a:r>
            <a:r>
              <a:rPr spc="95" dirty="0">
                <a:latin typeface="Georgia"/>
                <a:cs typeface="Georgia"/>
              </a:rPr>
              <a:t>VIGENCIA</a:t>
            </a:r>
            <a:r>
              <a:rPr spc="30" dirty="0">
                <a:latin typeface="Georgia"/>
                <a:cs typeface="Georgia"/>
              </a:rPr>
              <a:t> </a:t>
            </a:r>
            <a:r>
              <a:rPr spc="-20" dirty="0">
                <a:latin typeface="Georgia"/>
                <a:cs typeface="Georgia"/>
              </a:rPr>
              <a:t>2024</a:t>
            </a:r>
            <a:endParaRPr lang="es-ES" spc="-20" dirty="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endParaRPr dirty="0">
              <a:latin typeface="Georgia"/>
              <a:cs typeface="Georgia"/>
            </a:endParaRPr>
          </a:p>
          <a:p>
            <a:pPr marL="12700" marR="5080" algn="just">
              <a:lnSpc>
                <a:spcPct val="143700"/>
              </a:lnSpc>
              <a:spcBef>
                <a:spcPts val="229"/>
              </a:spcBef>
            </a:pPr>
            <a:r>
              <a:rPr sz="1600" dirty="0">
                <a:latin typeface="Arial MT"/>
                <a:cs typeface="Arial MT"/>
              </a:rPr>
              <a:t>A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continuación,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enumera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los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contratos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celebrados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por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la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Institución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Educativa </a:t>
            </a:r>
            <a:r>
              <a:rPr sz="1600" dirty="0">
                <a:latin typeface="Arial MT"/>
                <a:cs typeface="Arial MT"/>
              </a:rPr>
              <a:t>durante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la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vigencia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2024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acompañado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su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respectivo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objeto,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nombres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y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apellidos </a:t>
            </a:r>
            <a:r>
              <a:rPr sz="1600" dirty="0">
                <a:latin typeface="Arial MT"/>
                <a:cs typeface="Arial MT"/>
              </a:rPr>
              <a:t>del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contratista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y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valor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total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del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contrato.</a:t>
            </a:r>
            <a:endParaRPr sz="1600" dirty="0">
              <a:latin typeface="Arial MT"/>
              <a:cs typeface="Arial MT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988589"/>
              </p:ext>
            </p:extLst>
          </p:nvPr>
        </p:nvGraphicFramePr>
        <p:xfrm>
          <a:off x="609600" y="2667000"/>
          <a:ext cx="6629400" cy="67007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74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6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7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2539">
                <a:tc>
                  <a:txBody>
                    <a:bodyPr/>
                    <a:lstStyle/>
                    <a:p>
                      <a:pPr marR="1270" algn="ctr">
                        <a:lnSpc>
                          <a:spcPts val="1000"/>
                        </a:lnSpc>
                        <a:spcBef>
                          <a:spcPts val="55"/>
                        </a:spcBef>
                      </a:pPr>
                      <a:r>
                        <a:rPr sz="850" b="1" spc="-10" dirty="0">
                          <a:latin typeface="Calibri"/>
                          <a:cs typeface="Calibri"/>
                        </a:rPr>
                        <a:t>DETALLE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ts val="1000"/>
                        </a:lnSpc>
                        <a:spcBef>
                          <a:spcPts val="55"/>
                        </a:spcBef>
                      </a:pPr>
                      <a:r>
                        <a:rPr sz="850" b="1" spc="-10" dirty="0">
                          <a:latin typeface="Calibri"/>
                          <a:cs typeface="Calibri"/>
                        </a:rPr>
                        <a:t>BENEFICIARIO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ts val="1000"/>
                        </a:lnSpc>
                        <a:spcBef>
                          <a:spcPts val="55"/>
                        </a:spcBef>
                      </a:pPr>
                      <a:r>
                        <a:rPr sz="850" b="1" spc="-10" dirty="0">
                          <a:latin typeface="Calibri"/>
                          <a:cs typeface="Calibri"/>
                        </a:rPr>
                        <a:t>VALOR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929">
                <a:tc>
                  <a:txBody>
                    <a:bodyPr/>
                    <a:lstStyle/>
                    <a:p>
                      <a:pPr marL="17145" algn="just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SUMINISTRO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ELEMENTOS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PAPELERIA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PARA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INSTITUCION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7145" algn="just">
                        <a:lnSpc>
                          <a:spcPts val="95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EDUCATIVA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SAN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BARTOLOME DEL MUNICIPIO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CORDOBA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YANDAR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RINCONES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JHON</a:t>
                      </a:r>
                      <a:r>
                        <a:rPr sz="10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JAIRO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5085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14.312.200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929">
                <a:tc>
                  <a:txBody>
                    <a:bodyPr/>
                    <a:lstStyle/>
                    <a:p>
                      <a:pPr marL="17145" algn="just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COMPRAVENTA</a:t>
                      </a:r>
                      <a:r>
                        <a:rPr sz="1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PUPITRES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UNIPERSONALES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PARA</a:t>
                      </a:r>
                      <a:r>
                        <a:rPr sz="1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INSTITUCION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7145" algn="just">
                        <a:lnSpc>
                          <a:spcPts val="944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EDUCATIVA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SAN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BARTOLOME DEL MUNICIPIO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CORDOBA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985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MENESES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VILLOTA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INGRID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CATALINA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5085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13.600.000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929">
                <a:tc>
                  <a:txBody>
                    <a:bodyPr/>
                    <a:lstStyle/>
                    <a:p>
                      <a:pPr marL="17145" algn="just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SUMINISTRO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ELEMENTOS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ASEO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PARA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INSTITUCION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EDUCATIVA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7145" algn="just">
                        <a:lnSpc>
                          <a:spcPts val="944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SAN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BARTOLOME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MUNICIPIO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CORDOBA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marR="3175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ENAVIDES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COLIMBA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DIANEY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PILA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5085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12.518.000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53898">
                <a:tc>
                  <a:txBody>
                    <a:bodyPr/>
                    <a:lstStyle/>
                    <a:p>
                      <a:pPr marL="17145" algn="just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PRESTACIÓN</a:t>
                      </a:r>
                      <a:r>
                        <a:rPr sz="10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SERVICIOS</a:t>
                      </a:r>
                      <a:r>
                        <a:rPr sz="1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PROFESIONALES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CONTABLES</a:t>
                      </a:r>
                      <a:r>
                        <a:rPr sz="1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PARA</a:t>
                      </a:r>
                      <a:r>
                        <a:rPr sz="10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EL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APOYO</a:t>
                      </a:r>
                      <a:r>
                        <a:rPr sz="1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DE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7145" marR="76835" algn="just">
                        <a:lnSpc>
                          <a:spcPct val="11450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RENDICIÓN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 INFORMES,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1-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INFORMES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SIFSE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AL MINISTERIO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EDUCACIÓN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NACIONAL,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2-</a:t>
                      </a:r>
                      <a:r>
                        <a:rPr sz="10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INFORMES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SIA</a:t>
                      </a:r>
                      <a:r>
                        <a:rPr sz="10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CONTRALORÍA</a:t>
                      </a:r>
                      <a:r>
                        <a:rPr sz="10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DEPARTAMENTAL</a:t>
                      </a:r>
                      <a:r>
                        <a:rPr sz="10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NARIÑO,</a:t>
                      </a:r>
                      <a:r>
                        <a:rPr sz="10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3-</a:t>
                      </a:r>
                      <a:r>
                        <a:rPr sz="10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ELABORACIÓN</a:t>
                      </a:r>
                      <a:r>
                        <a:rPr sz="10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INFORMACIÓN</a:t>
                      </a:r>
                      <a:r>
                        <a:rPr sz="10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EXÓGENA</a:t>
                      </a:r>
                      <a:r>
                        <a:rPr sz="10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(DIAN),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4-</a:t>
                      </a:r>
                      <a:r>
                        <a:rPr sz="10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LIQUIDACIÓN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IMPUESTOS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MENSUALES,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5-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ACOMPAÑAMIENTO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EN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LA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1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985" marR="3175"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CHIRAN</a:t>
                      </a:r>
                      <a:r>
                        <a:rPr sz="1000" spc="2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SANDRA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YAQUELINE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45085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2.325.000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929">
                <a:tc>
                  <a:txBody>
                    <a:bodyPr/>
                    <a:lstStyle/>
                    <a:p>
                      <a:pPr marL="17145" algn="just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SUMINISTRO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PUERTAS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VENTANAS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METALICAS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PARA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INSTITUCION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7145" algn="just">
                        <a:lnSpc>
                          <a:spcPts val="944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EDUCATIVA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SAN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BARTOLOME DEL MUNICIPIO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CORDOBA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marR="3175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ENAVIDES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COLIMBA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DIANEY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PILA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5085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15.993.839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929">
                <a:tc>
                  <a:txBody>
                    <a:bodyPr/>
                    <a:lstStyle/>
                    <a:p>
                      <a:pPr marL="17145" algn="just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SUMINISTRO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MATERIALES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FERRETERIA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PARA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INSTITUCION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7145" algn="just">
                        <a:lnSpc>
                          <a:spcPts val="944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EDUCATIVA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SAN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BARTOLOME DEL MUNICIPIO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CORDOBA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VILLOTA</a:t>
                      </a:r>
                      <a:r>
                        <a:rPr sz="1000" spc="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MARIO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FERNANDO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5085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20.938.500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940">
                <a:tc>
                  <a:txBody>
                    <a:bodyPr/>
                    <a:lstStyle/>
                    <a:p>
                      <a:pPr marL="17145" algn="just">
                        <a:lnSpc>
                          <a:spcPts val="944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GASTOS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FINANCIEROS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MES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MAYO/2024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R.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PROPIOS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495" algn="ctr">
                        <a:lnSpc>
                          <a:spcPts val="944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BANCO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POPULAR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5085" algn="r">
                        <a:lnSpc>
                          <a:spcPts val="944"/>
                        </a:lnSpc>
                        <a:spcBef>
                          <a:spcPts val="5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21.685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0929">
                <a:tc>
                  <a:txBody>
                    <a:bodyPr/>
                    <a:lstStyle/>
                    <a:p>
                      <a:pPr marL="17145" algn="just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SUMINISTRO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 ACCESORIOS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PARA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BANDA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 PAZ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 LA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INSTITUCION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7145" algn="just">
                        <a:lnSpc>
                          <a:spcPts val="944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EDUCATIVA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SAN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BARTOLOME DEL MUNICIPIO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CORDOBA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marR="3175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PASTAS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ESTRADA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LILIANA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JESUS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5085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1.231.200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0929">
                <a:tc>
                  <a:txBody>
                    <a:bodyPr/>
                    <a:lstStyle/>
                    <a:p>
                      <a:pPr marL="17145" algn="just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SUMINISTRO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PROCESOS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EDUCATIVOS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PARA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LA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7145" algn="just">
                        <a:lnSpc>
                          <a:spcPts val="944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INSTITUCION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EDUCATIVA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SAN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BARTOLOME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MUNICIPIO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CORDOBA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SITI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SOLUCIONES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SAS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5085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1.565.500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084601">
                <a:tc>
                  <a:txBody>
                    <a:bodyPr/>
                    <a:lstStyle/>
                    <a:p>
                      <a:pPr marL="17145" algn="just">
                        <a:lnSpc>
                          <a:spcPts val="680"/>
                        </a:lnSpc>
                      </a:pPr>
                      <a:endParaRPr lang="es-CO" sz="1000" dirty="0">
                        <a:latin typeface="Calibri"/>
                        <a:cs typeface="Calibri"/>
                      </a:endParaRPr>
                    </a:p>
                    <a:p>
                      <a:pPr marL="17145" algn="just">
                        <a:lnSpc>
                          <a:spcPts val="68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PRESTACIÓN</a:t>
                      </a:r>
                      <a:r>
                        <a:rPr sz="10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SERVICIOS</a:t>
                      </a:r>
                      <a:r>
                        <a:rPr sz="1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PROFESIONALES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CONTABLES</a:t>
                      </a:r>
                      <a:r>
                        <a:rPr sz="1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PARA</a:t>
                      </a:r>
                      <a:r>
                        <a:rPr sz="10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EL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APOYO</a:t>
                      </a:r>
                      <a:r>
                        <a:rPr sz="1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DE</a:t>
                      </a:r>
                      <a:endParaRPr lang="es-CO" sz="1000" dirty="0">
                        <a:latin typeface="Calibri"/>
                        <a:cs typeface="Calibri"/>
                      </a:endParaRPr>
                    </a:p>
                    <a:p>
                      <a:pPr marL="17145" marR="76835" algn="just">
                        <a:lnSpc>
                          <a:spcPct val="114500"/>
                        </a:lnSpc>
                      </a:pPr>
                      <a:r>
                        <a:rPr lang="es-CO" sz="10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lang="es-CO"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RENDICIÓN</a:t>
                      </a:r>
                      <a:r>
                        <a:rPr lang="es-CO"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DE INFORMES,</a:t>
                      </a:r>
                      <a:r>
                        <a:rPr lang="es-CO"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1-</a:t>
                      </a:r>
                      <a:r>
                        <a:rPr lang="es-CO"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INFORMES</a:t>
                      </a:r>
                      <a:r>
                        <a:rPr lang="es-CO"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SIFSE</a:t>
                      </a:r>
                      <a:r>
                        <a:rPr lang="es-CO"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AL MINISTERIO</a:t>
                      </a:r>
                      <a:r>
                        <a:rPr lang="es-CO"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spc="-2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lang="es-CO" sz="10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EDUCACIÓN</a:t>
                      </a:r>
                      <a:r>
                        <a:rPr lang="es-CO"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NACIONAL,</a:t>
                      </a:r>
                      <a:r>
                        <a:rPr lang="es-CO"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2-</a:t>
                      </a:r>
                      <a:r>
                        <a:rPr lang="es-CO" sz="10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INFORMES</a:t>
                      </a:r>
                      <a:r>
                        <a:rPr lang="es-CO"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SIA</a:t>
                      </a:r>
                      <a:r>
                        <a:rPr lang="es-CO" sz="10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CONTRALORÍA</a:t>
                      </a:r>
                      <a:r>
                        <a:rPr lang="es-CO" sz="10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spc="-10" dirty="0">
                          <a:latin typeface="Calibri"/>
                          <a:cs typeface="Calibri"/>
                        </a:rPr>
                        <a:t>DEPARTAMENTAL</a:t>
                      </a:r>
                      <a:r>
                        <a:rPr lang="es-CO" sz="10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lang="es-CO"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NARIÑO,</a:t>
                      </a:r>
                      <a:r>
                        <a:rPr lang="es-CO" sz="10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3-</a:t>
                      </a:r>
                      <a:r>
                        <a:rPr lang="es-CO" sz="10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ELABORACIÓN</a:t>
                      </a:r>
                      <a:r>
                        <a:rPr lang="es-CO" sz="10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lang="es-CO"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INFORMACIÓN</a:t>
                      </a:r>
                      <a:r>
                        <a:rPr lang="es-CO" sz="10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EXÓGENA</a:t>
                      </a:r>
                      <a:r>
                        <a:rPr lang="es-CO" sz="10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(DIAN),</a:t>
                      </a:r>
                      <a:r>
                        <a:rPr lang="es-CO"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spc="-25" dirty="0">
                          <a:latin typeface="Calibri"/>
                          <a:cs typeface="Calibri"/>
                        </a:rPr>
                        <a:t>4-</a:t>
                      </a:r>
                      <a:r>
                        <a:rPr lang="es-CO" sz="10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LIQUIDACIÓN</a:t>
                      </a:r>
                      <a:r>
                        <a:rPr lang="es-CO"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lang="es-CO"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IMPUESTOS</a:t>
                      </a:r>
                      <a:r>
                        <a:rPr lang="es-CO"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MENSUALES,</a:t>
                      </a:r>
                      <a:r>
                        <a:rPr lang="es-CO"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5-</a:t>
                      </a:r>
                      <a:r>
                        <a:rPr lang="es-CO"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ACOMPAÑAMIENTO</a:t>
                      </a:r>
                      <a:r>
                        <a:rPr lang="es-CO"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dirty="0">
                          <a:latin typeface="Calibri"/>
                          <a:cs typeface="Calibri"/>
                        </a:rPr>
                        <a:t>EN</a:t>
                      </a:r>
                      <a:r>
                        <a:rPr lang="es-CO"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000" spc="-25" dirty="0">
                          <a:latin typeface="Calibri"/>
                          <a:cs typeface="Calibri"/>
                        </a:rPr>
                        <a:t>LA</a:t>
                      </a:r>
                      <a:endParaRPr lang="es-CO" sz="1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1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985" marR="3175"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CHIRAN</a:t>
                      </a:r>
                      <a:r>
                        <a:rPr sz="1000" spc="2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SANDRA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YAQUELINE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45085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2.325.000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9191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7145" marR="38735" algn="just">
                        <a:lnSpc>
                          <a:spcPct val="114599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COMPRAVENTA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EQUIPOS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TECNOLOGIA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MOBILIARIO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ESCOLAR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PARA</a:t>
                      </a:r>
                      <a:r>
                        <a:rPr sz="10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INSTITUCION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EDUCATIVA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SAN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BARTOLOME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DEL MUNICIPIO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CORDOBA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52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NCONES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ERAZO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OLANDY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SOCORR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4508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8.557.789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8536"/>
              </p:ext>
            </p:extLst>
          </p:nvPr>
        </p:nvGraphicFramePr>
        <p:xfrm>
          <a:off x="533400" y="762000"/>
          <a:ext cx="6705599" cy="78722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057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1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5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34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7145" marR="38735">
                        <a:lnSpc>
                          <a:spcPct val="114399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COMPRAVENTA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EQUIPOS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TECNOLOGIA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MOBILIARIO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ESCOLAR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PARA</a:t>
                      </a:r>
                      <a:r>
                        <a:rPr sz="10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INSTITUCION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EDUCATIVA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SAN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BARTOLOME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DEL MUNICIPIO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CORDOBA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525" marR="12065"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NCONES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ERAZO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OLANDY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SOCORR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45085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5.850.000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8293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PRESTACIÓN</a:t>
                      </a:r>
                      <a:r>
                        <a:rPr sz="10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SERVICIOS</a:t>
                      </a:r>
                      <a:r>
                        <a:rPr sz="1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PROFESIONALES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CONTABLES</a:t>
                      </a:r>
                      <a:r>
                        <a:rPr sz="1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PARA</a:t>
                      </a:r>
                      <a:r>
                        <a:rPr sz="10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EL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APOYO</a:t>
                      </a:r>
                      <a:r>
                        <a:rPr sz="1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DE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7145" marR="76835">
                        <a:lnSpc>
                          <a:spcPct val="11450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RENDICIÓN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 INFORMES,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1-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INFORMES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SIFSE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AL MINISTERIO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EDUCACIÓN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NACIONAL,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2-</a:t>
                      </a:r>
                      <a:r>
                        <a:rPr sz="10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INFORMES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SIA</a:t>
                      </a:r>
                      <a:r>
                        <a:rPr sz="10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CONTRALORÍA</a:t>
                      </a:r>
                      <a:r>
                        <a:rPr sz="10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DEPARTAMENTAL</a:t>
                      </a:r>
                      <a:r>
                        <a:rPr sz="10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NARIÑO,</a:t>
                      </a:r>
                      <a:r>
                        <a:rPr sz="10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3-</a:t>
                      </a:r>
                      <a:r>
                        <a:rPr sz="10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ELABORACIÓN</a:t>
                      </a:r>
                      <a:r>
                        <a:rPr sz="10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INFORMACIÓN</a:t>
                      </a:r>
                      <a:r>
                        <a:rPr sz="10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EXÓGENA</a:t>
                      </a:r>
                      <a:r>
                        <a:rPr sz="10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(DIAN),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4-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985" marR="21590"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CHIRAN</a:t>
                      </a:r>
                      <a:r>
                        <a:rPr sz="1000" spc="2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SANDRA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YAQUELINE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45085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2.325.000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3441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COMPRAVENTA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UNA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CABINA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SONIDO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RECARGABLE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UN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7145" marR="292735">
                        <a:lnSpc>
                          <a:spcPts val="110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MICROFONO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PARA</a:t>
                      </a:r>
                      <a:r>
                        <a:rPr sz="1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INSTITUCION</a:t>
                      </a:r>
                      <a:r>
                        <a:rPr sz="1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EDUCATIVA</a:t>
                      </a:r>
                      <a:r>
                        <a:rPr sz="1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SAN</a:t>
                      </a:r>
                      <a:r>
                        <a:rPr sz="1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BARTOLOME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0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MUNICIPIO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CORDOBA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175"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FAJARDO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GUZMAN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DIEGO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ALEJANDRO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45085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1.190.000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80238">
                <a:tc>
                  <a:txBody>
                    <a:bodyPr/>
                    <a:lstStyle/>
                    <a:p>
                      <a:pPr marL="17145" marR="113030">
                        <a:lnSpc>
                          <a:spcPts val="1100"/>
                        </a:lnSpc>
                        <a:spcBef>
                          <a:spcPts val="25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CONTRATAR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TODO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COSTO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EJECUCIÓN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PROYECTO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DENOMINADO:</a:t>
                      </a:r>
                      <a:r>
                        <a:rPr sz="10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“FORMACIÓN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TÉCNICA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DIRIGIDA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LAS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ESCUELAS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EN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DANZA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Y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MÚSICA</a:t>
                      </a:r>
                      <a:r>
                        <a:rPr sz="10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TRADICIONAL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INSTITUCIÓN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EDUCATIVA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TÉCNICA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SAN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BARTOLOMÉ,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MUNICIPIO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CÓRDOBA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–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NARIÑO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“EL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ARRAIGO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 MIS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ANCESTROS",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7145" marR="73660">
                        <a:lnSpc>
                          <a:spcPts val="110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APROBADO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POR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EL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MINISTERIO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CULTURA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INSTITUCIÓN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EDUCATIVA</a:t>
                      </a:r>
                      <a:r>
                        <a:rPr sz="10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TÉCNICA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SAN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BARTOLOMÉ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MUNICIPIO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CÓRDOBA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NARIÑO.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21590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2159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2159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FUNDACION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SEMILLAS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ESPERANZA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4508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32.000.000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590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SUMINISTRO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PROCESOS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EDUCATIVOS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PARA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LA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7145">
                        <a:lnSpc>
                          <a:spcPts val="950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INSTITUCION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EDUCATIVA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SAN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BARTOLOME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MUNICIPIO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CORDOBA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SITI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SOLUCIONES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SAS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5085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1.565.500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8590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SUMINISTRO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INSUMOS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Y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REPUESTOS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PARA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FOTOCOPIADORAS DE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LA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7145">
                        <a:lnSpc>
                          <a:spcPts val="944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INSTITUCION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EDUCATIVA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SAN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BARTOLOME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MUNICIPIO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CORDOBA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FUELAN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CHARFUELAN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HERNANDO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JOA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5085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9.500.000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3738">
                <a:tc>
                  <a:txBody>
                    <a:bodyPr/>
                    <a:lstStyle/>
                    <a:p>
                      <a:pPr marL="17145">
                        <a:lnSpc>
                          <a:spcPts val="944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GASTOS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FINANCIEROS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MES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NOVIEMBRE/2024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R.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PROPIOS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910" algn="ctr">
                        <a:lnSpc>
                          <a:spcPts val="944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BANCO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POPULAR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5085" algn="r">
                        <a:lnSpc>
                          <a:spcPts val="944"/>
                        </a:lnSpc>
                        <a:spcBef>
                          <a:spcPts val="5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148.070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2847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PRESTACIÓN</a:t>
                      </a:r>
                      <a:r>
                        <a:rPr sz="10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SERVICIOS</a:t>
                      </a:r>
                      <a:r>
                        <a:rPr sz="1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PROFESIONALES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CONTABLES</a:t>
                      </a:r>
                      <a:r>
                        <a:rPr sz="1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PARA</a:t>
                      </a:r>
                      <a:r>
                        <a:rPr sz="10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EL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APOYO</a:t>
                      </a:r>
                      <a:r>
                        <a:rPr sz="1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DE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7145" marR="76835">
                        <a:lnSpc>
                          <a:spcPct val="11450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RENDICIÓN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 INFORMES,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1-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INFORMES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SIFSE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AL MINISTERIO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EDUCACIÓN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NACIONAL,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2-</a:t>
                      </a:r>
                      <a:r>
                        <a:rPr sz="10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INFORMES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SIA</a:t>
                      </a:r>
                      <a:r>
                        <a:rPr sz="10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CONTRALORÍA</a:t>
                      </a:r>
                      <a:r>
                        <a:rPr sz="10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DEPARTAMENTAL</a:t>
                      </a:r>
                      <a:r>
                        <a:rPr sz="10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NARIÑO,</a:t>
                      </a:r>
                      <a:r>
                        <a:rPr sz="10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3-</a:t>
                      </a:r>
                      <a:r>
                        <a:rPr sz="10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ELABORACIÓN</a:t>
                      </a:r>
                      <a:r>
                        <a:rPr sz="10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INFORMACIÓN</a:t>
                      </a:r>
                      <a:r>
                        <a:rPr sz="10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EXÓGENA</a:t>
                      </a:r>
                      <a:r>
                        <a:rPr sz="10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(DIAN),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4-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7145" marR="32384">
                        <a:lnSpc>
                          <a:spcPct val="11450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LIQUIDACIÓN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IMPUESTOS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MENSUALES,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5-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ACOMPAÑAMIENTO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EN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0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RENDICIÓN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INFORMES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COMUNIDAD,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6-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MANEJO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LIBROS</a:t>
                      </a:r>
                      <a:r>
                        <a:rPr sz="10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AUXILIARES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PRESUPUESTO,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BANCOS,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TESORERÍA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PARA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CON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INSTITUCION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21590"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2159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6985" marR="21590"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CHIRAN</a:t>
                      </a:r>
                      <a:r>
                        <a:rPr sz="1000" spc="2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SANDRA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YAQUELINE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45085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2.325.000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8590"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SUMINISTRO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POLIZA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INVENTARIOS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PARA LA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INSTITUCION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EDUCATIVA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7145">
                        <a:lnSpc>
                          <a:spcPts val="944"/>
                        </a:lnSpc>
                        <a:spcBef>
                          <a:spcPts val="14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SAN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BARTOLOME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MUNICIPIO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CORDOBA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marR="21590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ALLIANZ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SEGUROS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SA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5085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1.243.917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3738">
                <a:tc>
                  <a:txBody>
                    <a:bodyPr/>
                    <a:lstStyle/>
                    <a:p>
                      <a:pPr marL="38100">
                        <a:lnSpc>
                          <a:spcPts val="944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GASTOS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FINANCIEROS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MES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DICIEMBRE/2024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R.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PROPIOS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1910" algn="ctr">
                        <a:lnSpc>
                          <a:spcPts val="944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BANCO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POPULAR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5085" algn="r">
                        <a:lnSpc>
                          <a:spcPts val="944"/>
                        </a:lnSpc>
                        <a:spcBef>
                          <a:spcPts val="5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17.862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7094">
                <a:tc gridSpan="2">
                  <a:txBody>
                    <a:bodyPr/>
                    <a:lstStyle/>
                    <a:p>
                      <a:pPr marR="41275" algn="ctr">
                        <a:lnSpc>
                          <a:spcPts val="994"/>
                        </a:lnSpc>
                        <a:spcBef>
                          <a:spcPts val="55"/>
                        </a:spcBef>
                      </a:pPr>
                      <a:r>
                        <a:rPr sz="1000" b="1" i="1" dirty="0">
                          <a:latin typeface="Calibri"/>
                          <a:cs typeface="Calibri"/>
                        </a:rPr>
                        <a:t>TOTAL</a:t>
                      </a:r>
                      <a:r>
                        <a:rPr sz="1000" b="1" i="1" spc="1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i="1" dirty="0">
                          <a:latin typeface="Calibri"/>
                          <a:cs typeface="Calibri"/>
                        </a:rPr>
                        <a:t>VALORES</a:t>
                      </a:r>
                      <a:r>
                        <a:rPr sz="1000" b="1" i="1" spc="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i="1" spc="-10" dirty="0">
                          <a:latin typeface="Calibri"/>
                          <a:cs typeface="Calibri"/>
                        </a:rPr>
                        <a:t>EJECUTADOS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5085" algn="r">
                        <a:lnSpc>
                          <a:spcPts val="994"/>
                        </a:lnSpc>
                        <a:spcBef>
                          <a:spcPts val="55"/>
                        </a:spcBef>
                      </a:pPr>
                      <a:r>
                        <a:rPr sz="1000" b="1" i="1" spc="-10" dirty="0">
                          <a:latin typeface="Calibri"/>
                          <a:cs typeface="Calibri"/>
                        </a:rPr>
                        <a:t>149.554.062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3400" y="264160"/>
            <a:ext cx="6705600" cy="6756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3100"/>
              </a:lnSpc>
              <a:spcBef>
                <a:spcPts val="100"/>
              </a:spcBef>
            </a:pPr>
            <a:r>
              <a:rPr sz="1600" dirty="0">
                <a:latin typeface="Arial MT"/>
                <a:cs typeface="Arial MT"/>
              </a:rPr>
              <a:t>Se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relaciona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la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descripción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los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compromisos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gastos</a:t>
            </a:r>
            <a:r>
              <a:rPr sz="1600" spc="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afectados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la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vigencia </a:t>
            </a:r>
            <a:r>
              <a:rPr sz="1600" dirty="0">
                <a:latin typeface="Arial MT"/>
                <a:cs typeface="Arial MT"/>
              </a:rPr>
              <a:t>2024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y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el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valor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correspondiente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la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siguiente </a:t>
            </a:r>
            <a:r>
              <a:rPr sz="1600" spc="-10" dirty="0">
                <a:latin typeface="Arial MT"/>
                <a:cs typeface="Arial MT"/>
              </a:rPr>
              <a:t>tabla:</a:t>
            </a:r>
            <a:endParaRPr sz="1600" dirty="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3400" y="4444999"/>
            <a:ext cx="6705600" cy="6800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4400"/>
              </a:lnSpc>
              <a:spcBef>
                <a:spcPts val="100"/>
              </a:spcBef>
            </a:pPr>
            <a:r>
              <a:rPr sz="1600" dirty="0">
                <a:latin typeface="Arial MT"/>
                <a:cs typeface="Arial MT"/>
              </a:rPr>
              <a:t>La</a:t>
            </a:r>
            <a:r>
              <a:rPr sz="1600" spc="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demostración</a:t>
            </a:r>
            <a:r>
              <a:rPr sz="1600" spc="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estadística</a:t>
            </a:r>
            <a:r>
              <a:rPr sz="1600" spc="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los</a:t>
            </a:r>
            <a:r>
              <a:rPr sz="1600" spc="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compromisos</a:t>
            </a:r>
            <a:r>
              <a:rPr sz="1600" spc="65" dirty="0">
                <a:latin typeface="Arial MT"/>
                <a:cs typeface="Arial MT"/>
              </a:rPr>
              <a:t> </a:t>
            </a:r>
            <a:r>
              <a:rPr sz="1600" dirty="0" err="1">
                <a:latin typeface="Arial MT"/>
                <a:cs typeface="Arial MT"/>
              </a:rPr>
              <a:t>acumulados</a:t>
            </a:r>
            <a:r>
              <a:rPr sz="1600" spc="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</a:t>
            </a:r>
            <a:r>
              <a:rPr lang="es-ES" sz="1600" spc="70" dirty="0">
                <a:latin typeface="Arial MT"/>
                <a:cs typeface="Arial MT"/>
              </a:rPr>
              <a:t> </a:t>
            </a:r>
            <a:r>
              <a:rPr sz="1600" dirty="0" err="1">
                <a:latin typeface="Arial MT"/>
                <a:cs typeface="Arial MT"/>
              </a:rPr>
              <a:t>representa</a:t>
            </a:r>
            <a:r>
              <a:rPr sz="1600" spc="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</a:t>
            </a:r>
            <a:r>
              <a:rPr sz="1600" spc="7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el </a:t>
            </a:r>
            <a:r>
              <a:rPr sz="1600" dirty="0">
                <a:latin typeface="Arial MT"/>
                <a:cs typeface="Arial MT"/>
              </a:rPr>
              <a:t>siguiente</a:t>
            </a:r>
            <a:r>
              <a:rPr sz="1600" spc="-10" dirty="0">
                <a:latin typeface="Arial MT"/>
                <a:cs typeface="Arial MT"/>
              </a:rPr>
              <a:t> grafico:</a:t>
            </a:r>
            <a:endParaRPr sz="160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3400" y="8399780"/>
            <a:ext cx="6705600" cy="138794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43800"/>
              </a:lnSpc>
              <a:spcBef>
                <a:spcPts val="90"/>
              </a:spcBef>
            </a:pPr>
            <a:r>
              <a:rPr sz="1600" b="1" dirty="0">
                <a:latin typeface="Arial"/>
                <a:cs typeface="Arial"/>
              </a:rPr>
              <a:t>Nota:</a:t>
            </a:r>
            <a:r>
              <a:rPr sz="1600" b="1" spc="200" dirty="0">
                <a:latin typeface="Arial"/>
                <a:cs typeface="Arial"/>
              </a:rPr>
              <a:t> </a:t>
            </a:r>
            <a:r>
              <a:rPr sz="1600" dirty="0">
                <a:latin typeface="Arial MT"/>
                <a:cs typeface="Arial MT"/>
              </a:rPr>
              <a:t>La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diferencia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entre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el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valor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total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contratos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y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total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compromisos </a:t>
            </a:r>
            <a:r>
              <a:rPr sz="1600" dirty="0">
                <a:latin typeface="Arial MT"/>
                <a:cs typeface="Arial MT"/>
              </a:rPr>
              <a:t>acumulados,</a:t>
            </a:r>
            <a:r>
              <a:rPr sz="1600" spc="1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</a:t>
            </a:r>
            <a:r>
              <a:rPr sz="1600" spc="1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dio</a:t>
            </a:r>
            <a:r>
              <a:rPr sz="1600" spc="1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porque</a:t>
            </a:r>
            <a:r>
              <a:rPr sz="1600" spc="1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el</a:t>
            </a:r>
            <a:r>
              <a:rPr sz="1600" spc="1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ministerio</a:t>
            </a:r>
            <a:r>
              <a:rPr sz="1600" spc="1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cultura</a:t>
            </a:r>
            <a:r>
              <a:rPr sz="1600" spc="1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no</a:t>
            </a:r>
            <a:r>
              <a:rPr sz="1600" spc="1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consigno</a:t>
            </a:r>
            <a:r>
              <a:rPr sz="1600" spc="1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recursos</a:t>
            </a:r>
            <a:r>
              <a:rPr sz="1600" spc="1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13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la </a:t>
            </a:r>
            <a:r>
              <a:rPr sz="1600" dirty="0">
                <a:latin typeface="Arial MT"/>
                <a:cs typeface="Arial MT"/>
              </a:rPr>
              <a:t>vigencia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del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2024,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estos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valores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consignaron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vigencia</a:t>
            </a:r>
            <a:r>
              <a:rPr sz="1600" spc="-10" dirty="0">
                <a:latin typeface="Arial MT"/>
                <a:cs typeface="Arial MT"/>
              </a:rPr>
              <a:t> 2025.</a:t>
            </a:r>
            <a:endParaRPr sz="1600" dirty="0">
              <a:latin typeface="Arial MT"/>
              <a:cs typeface="Arial MT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440575"/>
              </p:ext>
            </p:extLst>
          </p:nvPr>
        </p:nvGraphicFramePr>
        <p:xfrm>
          <a:off x="1066800" y="1084830"/>
          <a:ext cx="5181600" cy="32317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78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3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531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DESCRIPCION</a:t>
                      </a:r>
                      <a:endParaRPr sz="1300" dirty="0">
                        <a:latin typeface="Calibri"/>
                        <a:cs typeface="Calibri"/>
                      </a:endParaRPr>
                    </a:p>
                  </a:txBody>
                  <a:tcPr marL="0" marR="0" marT="971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COMPROMISOS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695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ACUMULADOS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656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Servicios</a:t>
                      </a:r>
                      <a:r>
                        <a:rPr sz="12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Personales</a:t>
                      </a:r>
                      <a:r>
                        <a:rPr sz="12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Indirectos</a:t>
                      </a:r>
                      <a:r>
                        <a:rPr sz="12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Honorarios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112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9.300.000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7656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Adquisición</a:t>
                      </a:r>
                      <a:r>
                        <a:rPr sz="12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Equipos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112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9.747.789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656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Adquisición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Materiales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Suministros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112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76.193.739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656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Gastos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Financieros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048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187.617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313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Realización</a:t>
                      </a:r>
                      <a:r>
                        <a:rPr sz="12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Actividades</a:t>
                      </a:r>
                      <a:r>
                        <a:rPr sz="12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Pedagógicas,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Cientificas,</a:t>
                      </a:r>
                      <a:r>
                        <a:rPr sz="12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Deportivas</a:t>
                      </a:r>
                      <a:r>
                        <a:rPr sz="12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Culturales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71120" algn="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40.000.000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7656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Seguros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112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1.243.917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5313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Otros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Gastos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Generales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por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Adquisición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de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Servicios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7112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3.131.000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7656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Adquisición</a:t>
                      </a:r>
                      <a:r>
                        <a:rPr sz="12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Mobiliario</a:t>
                      </a:r>
                      <a:r>
                        <a:rPr sz="12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Escolar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112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19.450.000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9886">
                <a:tc>
                  <a:txBody>
                    <a:bodyPr/>
                    <a:lstStyle/>
                    <a:p>
                      <a:pPr marR="19050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300" b="1" i="1" spc="-10" dirty="0">
                          <a:latin typeface="Calibri"/>
                          <a:cs typeface="Calibri"/>
                        </a:rPr>
                        <a:t>TOTALES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R="68580" algn="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159.254.062</a:t>
                      </a:r>
                      <a:endParaRPr sz="1300" dirty="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36982" y="5144934"/>
            <a:ext cx="5363817" cy="325484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1000" y="246379"/>
            <a:ext cx="7010400" cy="1606977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902335" algn="l">
              <a:lnSpc>
                <a:spcPct val="100000"/>
              </a:lnSpc>
              <a:spcBef>
                <a:spcPts val="819"/>
              </a:spcBef>
            </a:pPr>
            <a:r>
              <a:rPr lang="es-ES" sz="1600" spc="80" dirty="0">
                <a:latin typeface="Georgia"/>
                <a:cs typeface="Georgia"/>
              </a:rPr>
              <a:t>     </a:t>
            </a:r>
            <a:r>
              <a:rPr sz="1600" b="1" spc="80" dirty="0">
                <a:latin typeface="Georgia"/>
                <a:cs typeface="Georgia"/>
              </a:rPr>
              <a:t>RELACION</a:t>
            </a:r>
            <a:r>
              <a:rPr sz="1600" b="1" spc="20" dirty="0">
                <a:latin typeface="Georgia"/>
                <a:cs typeface="Georgia"/>
              </a:rPr>
              <a:t> </a:t>
            </a:r>
            <a:r>
              <a:rPr sz="1600" b="1" spc="55" dirty="0">
                <a:latin typeface="Georgia"/>
                <a:cs typeface="Georgia"/>
              </a:rPr>
              <a:t>DE</a:t>
            </a:r>
            <a:r>
              <a:rPr sz="1600" b="1" spc="20" dirty="0">
                <a:latin typeface="Georgia"/>
                <a:cs typeface="Georgia"/>
              </a:rPr>
              <a:t> </a:t>
            </a:r>
            <a:r>
              <a:rPr sz="1600" b="1" spc="75" dirty="0">
                <a:latin typeface="Georgia"/>
                <a:cs typeface="Georgia"/>
              </a:rPr>
              <a:t>INGRESOS</a:t>
            </a:r>
            <a:r>
              <a:rPr sz="1600" b="1" spc="25" dirty="0">
                <a:latin typeface="Georgia"/>
                <a:cs typeface="Georgia"/>
              </a:rPr>
              <a:t> </a:t>
            </a:r>
            <a:r>
              <a:rPr sz="1600" b="1" spc="220" dirty="0">
                <a:latin typeface="Georgia"/>
                <a:cs typeface="Georgia"/>
              </a:rPr>
              <a:t>Y</a:t>
            </a:r>
            <a:r>
              <a:rPr sz="1600" b="1" spc="20" dirty="0">
                <a:latin typeface="Georgia"/>
                <a:cs typeface="Georgia"/>
              </a:rPr>
              <a:t> </a:t>
            </a:r>
            <a:r>
              <a:rPr sz="1600" b="1" spc="114" dirty="0">
                <a:latin typeface="Georgia"/>
                <a:cs typeface="Georgia"/>
              </a:rPr>
              <a:t>GASTOS</a:t>
            </a:r>
            <a:r>
              <a:rPr sz="1600" b="1" spc="25" dirty="0">
                <a:latin typeface="Georgia"/>
                <a:cs typeface="Georgia"/>
              </a:rPr>
              <a:t> </a:t>
            </a:r>
            <a:r>
              <a:rPr sz="1600" b="1" spc="-20" dirty="0">
                <a:latin typeface="Georgia"/>
                <a:cs typeface="Georgia"/>
              </a:rPr>
              <a:t>2024</a:t>
            </a:r>
            <a:endParaRPr sz="1600" b="1" dirty="0">
              <a:latin typeface="Georgia"/>
              <a:cs typeface="Georgia"/>
            </a:endParaRPr>
          </a:p>
          <a:p>
            <a:pPr marL="1975485" algn="l">
              <a:lnSpc>
                <a:spcPct val="100000"/>
              </a:lnSpc>
              <a:spcBef>
                <a:spcPts val="720"/>
              </a:spcBef>
            </a:pPr>
            <a:r>
              <a:rPr lang="es-ES" sz="1600" b="1" spc="60" dirty="0">
                <a:latin typeface="Georgia"/>
                <a:cs typeface="Georgia"/>
              </a:rPr>
              <a:t>      </a:t>
            </a:r>
            <a:r>
              <a:rPr sz="1600" b="1" spc="60" dirty="0">
                <a:latin typeface="Georgia"/>
                <a:cs typeface="Georgia"/>
              </a:rPr>
              <a:t>C.E</a:t>
            </a:r>
            <a:r>
              <a:rPr sz="1600" b="1" spc="25" dirty="0">
                <a:latin typeface="Georgia"/>
                <a:cs typeface="Georgia"/>
              </a:rPr>
              <a:t> </a:t>
            </a:r>
            <a:r>
              <a:rPr sz="1600" b="1" spc="65" dirty="0">
                <a:latin typeface="Georgia"/>
                <a:cs typeface="Georgia"/>
              </a:rPr>
              <a:t>PUEBLO</a:t>
            </a:r>
            <a:r>
              <a:rPr sz="1600" b="1" spc="30" dirty="0">
                <a:latin typeface="Georgia"/>
                <a:cs typeface="Georgia"/>
              </a:rPr>
              <a:t> </a:t>
            </a:r>
            <a:r>
              <a:rPr sz="1600" b="1" spc="100" dirty="0">
                <a:latin typeface="Georgia"/>
                <a:cs typeface="Georgia"/>
              </a:rPr>
              <a:t>BAJO</a:t>
            </a:r>
            <a:endParaRPr sz="1600" b="1" dirty="0">
              <a:latin typeface="Georgia"/>
              <a:cs typeface="Georgia"/>
            </a:endParaRPr>
          </a:p>
          <a:p>
            <a:pPr marL="12700" marR="5080" algn="just">
              <a:lnSpc>
                <a:spcPct val="143700"/>
              </a:lnSpc>
              <a:spcBef>
                <a:spcPts val="150"/>
              </a:spcBef>
            </a:pPr>
            <a:r>
              <a:rPr sz="1400" dirty="0">
                <a:latin typeface="Arial MT"/>
                <a:cs typeface="Arial MT"/>
              </a:rPr>
              <a:t>A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continuación,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se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muestra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los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ingresos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y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se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enumera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los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contratos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celebrados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25" dirty="0">
                <a:latin typeface="Arial MT"/>
                <a:cs typeface="Arial MT"/>
              </a:rPr>
              <a:t>por </a:t>
            </a:r>
            <a:r>
              <a:rPr sz="1400" dirty="0">
                <a:latin typeface="Arial MT"/>
                <a:cs typeface="Arial MT"/>
              </a:rPr>
              <a:t>el</a:t>
            </a:r>
            <a:r>
              <a:rPr sz="1400" spc="229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Centro</a:t>
            </a:r>
            <a:r>
              <a:rPr sz="1400" spc="2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Educativo</a:t>
            </a:r>
            <a:r>
              <a:rPr sz="1400" spc="2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Pueblo</a:t>
            </a:r>
            <a:r>
              <a:rPr sz="1400" spc="2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Bajo,</a:t>
            </a:r>
            <a:r>
              <a:rPr sz="1400" spc="229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durante</a:t>
            </a:r>
            <a:r>
              <a:rPr sz="1400" spc="2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la</a:t>
            </a:r>
            <a:r>
              <a:rPr sz="1400" spc="2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vigencia</a:t>
            </a:r>
            <a:r>
              <a:rPr sz="1400" spc="229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2024</a:t>
            </a:r>
            <a:r>
              <a:rPr sz="1400" spc="2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acompañado</a:t>
            </a:r>
            <a:r>
              <a:rPr sz="1400" spc="2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</a:t>
            </a:r>
            <a:r>
              <a:rPr sz="1400" spc="235" dirty="0">
                <a:latin typeface="Arial MT"/>
                <a:cs typeface="Arial MT"/>
              </a:rPr>
              <a:t> </a:t>
            </a:r>
            <a:r>
              <a:rPr sz="1400" spc="-25" dirty="0">
                <a:latin typeface="Arial MT"/>
                <a:cs typeface="Arial MT"/>
              </a:rPr>
              <a:t>su </a:t>
            </a:r>
            <a:r>
              <a:rPr sz="1400" dirty="0">
                <a:latin typeface="Arial MT"/>
                <a:cs typeface="Arial MT"/>
              </a:rPr>
              <a:t>respectivo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objeto,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nombres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y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apellidos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del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contratista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y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valor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total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del</a:t>
            </a:r>
            <a:r>
              <a:rPr sz="1400" spc="-10" dirty="0">
                <a:latin typeface="Arial MT"/>
                <a:cs typeface="Arial MT"/>
              </a:rPr>
              <a:t> contrato.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1000" y="4320540"/>
            <a:ext cx="7010400" cy="7945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600" spc="95" dirty="0">
                <a:latin typeface="Georgia"/>
                <a:cs typeface="Georgia"/>
              </a:rPr>
              <a:t>SALDOS</a:t>
            </a:r>
            <a:r>
              <a:rPr sz="1600" spc="55" dirty="0">
                <a:latin typeface="Georgia"/>
                <a:cs typeface="Georgia"/>
              </a:rPr>
              <a:t> </a:t>
            </a:r>
            <a:r>
              <a:rPr sz="1600" spc="120" dirty="0">
                <a:latin typeface="Georgia"/>
                <a:cs typeface="Georgia"/>
              </a:rPr>
              <a:t>AL</a:t>
            </a:r>
            <a:r>
              <a:rPr sz="1600" spc="60" dirty="0">
                <a:latin typeface="Georgia"/>
                <a:cs typeface="Georgia"/>
              </a:rPr>
              <a:t> </a:t>
            </a:r>
            <a:r>
              <a:rPr sz="1600" spc="85" dirty="0">
                <a:latin typeface="Georgia"/>
                <a:cs typeface="Georgia"/>
              </a:rPr>
              <a:t>FINAL</a:t>
            </a:r>
            <a:r>
              <a:rPr sz="1600" spc="55" dirty="0">
                <a:latin typeface="Georgia"/>
                <a:cs typeface="Georgia"/>
              </a:rPr>
              <a:t> </a:t>
            </a:r>
            <a:r>
              <a:rPr sz="1600" dirty="0">
                <a:latin typeface="Georgia"/>
                <a:cs typeface="Georgia"/>
              </a:rPr>
              <a:t>DEL</a:t>
            </a:r>
            <a:r>
              <a:rPr sz="1600" spc="60" dirty="0">
                <a:latin typeface="Georgia"/>
                <a:cs typeface="Georgia"/>
              </a:rPr>
              <a:t> </a:t>
            </a:r>
            <a:r>
              <a:rPr sz="1600" spc="50" dirty="0">
                <a:latin typeface="Georgia"/>
                <a:cs typeface="Georgia"/>
              </a:rPr>
              <a:t>PERIODO</a:t>
            </a:r>
            <a:endParaRPr sz="1600" dirty="0">
              <a:latin typeface="Georgia"/>
              <a:cs typeface="Georgia"/>
            </a:endParaRPr>
          </a:p>
          <a:p>
            <a:pPr marL="12700" marR="5080" algn="just">
              <a:lnSpc>
                <a:spcPct val="104200"/>
              </a:lnSpc>
              <a:spcBef>
                <a:spcPts val="800"/>
              </a:spcBef>
            </a:pPr>
            <a:r>
              <a:rPr sz="1400" dirty="0">
                <a:latin typeface="Arial MT"/>
                <a:cs typeface="Arial MT"/>
              </a:rPr>
              <a:t>Al</a:t>
            </a:r>
            <a:r>
              <a:rPr sz="1400" spc="2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final</a:t>
            </a:r>
            <a:r>
              <a:rPr sz="1400" spc="2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</a:t>
            </a:r>
            <a:r>
              <a:rPr sz="1400" spc="2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la</a:t>
            </a:r>
            <a:r>
              <a:rPr sz="1400" spc="2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vigencia</a:t>
            </a:r>
            <a:r>
              <a:rPr sz="1400" spc="2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2024</a:t>
            </a:r>
            <a:r>
              <a:rPr sz="1400" spc="2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la</a:t>
            </a:r>
            <a:r>
              <a:rPr sz="1400" spc="2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Institución</a:t>
            </a:r>
            <a:r>
              <a:rPr sz="1400" spc="2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Educativa</a:t>
            </a:r>
            <a:r>
              <a:rPr sz="1400" spc="2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y</a:t>
            </a:r>
            <a:r>
              <a:rPr sz="1400" spc="2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su</a:t>
            </a:r>
            <a:r>
              <a:rPr sz="1400" spc="2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Centro,</a:t>
            </a:r>
            <a:r>
              <a:rPr sz="1400" spc="2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quedan</a:t>
            </a:r>
            <a:r>
              <a:rPr sz="1400" spc="2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</a:t>
            </a:r>
            <a:r>
              <a:rPr sz="1400" spc="225" dirty="0">
                <a:latin typeface="Arial MT"/>
                <a:cs typeface="Arial MT"/>
              </a:rPr>
              <a:t> </a:t>
            </a:r>
            <a:r>
              <a:rPr sz="1400" spc="-25" dirty="0">
                <a:latin typeface="Arial MT"/>
                <a:cs typeface="Arial MT"/>
              </a:rPr>
              <a:t>la </a:t>
            </a:r>
            <a:r>
              <a:rPr sz="1400" dirty="0">
                <a:latin typeface="Arial MT"/>
                <a:cs typeface="Arial MT"/>
              </a:rPr>
              <a:t>siguiente</a:t>
            </a:r>
            <a:r>
              <a:rPr sz="1400" spc="-10" dirty="0">
                <a:latin typeface="Arial MT"/>
                <a:cs typeface="Arial MT"/>
              </a:rPr>
              <a:t> manera.</a:t>
            </a:r>
            <a:endParaRPr sz="1400" dirty="0">
              <a:latin typeface="Arial MT"/>
              <a:cs typeface="Arial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76557" y="2021270"/>
          <a:ext cx="4821554" cy="942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73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8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9240">
                <a:tc>
                  <a:txBody>
                    <a:bodyPr/>
                    <a:lstStyle/>
                    <a:p>
                      <a:pPr marL="116776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800" b="1" spc="-105" dirty="0">
                          <a:latin typeface="Arial"/>
                          <a:cs typeface="Arial"/>
                        </a:rPr>
                        <a:t>CENTRO</a:t>
                      </a:r>
                      <a:r>
                        <a:rPr sz="8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85" dirty="0">
                          <a:latin typeface="Arial"/>
                          <a:cs typeface="Arial"/>
                        </a:rPr>
                        <a:t>EDUCATIVO</a:t>
                      </a:r>
                      <a:r>
                        <a:rPr sz="8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90" dirty="0">
                          <a:latin typeface="Arial"/>
                          <a:cs typeface="Arial"/>
                        </a:rPr>
                        <a:t>PUEBLO</a:t>
                      </a:r>
                      <a:r>
                        <a:rPr sz="8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latin typeface="Arial"/>
                          <a:cs typeface="Arial"/>
                        </a:rPr>
                        <a:t>BAJO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09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800" b="1" spc="-20" dirty="0">
                          <a:latin typeface="Arial"/>
                          <a:cs typeface="Arial"/>
                        </a:rPr>
                        <a:t>2024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09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620">
                <a:tc>
                  <a:txBody>
                    <a:bodyPr/>
                    <a:lstStyle/>
                    <a:p>
                      <a:pPr marL="16510">
                        <a:lnSpc>
                          <a:spcPts val="940"/>
                        </a:lnSpc>
                      </a:pPr>
                      <a:r>
                        <a:rPr sz="800" spc="-95" dirty="0">
                          <a:latin typeface="Arial MT"/>
                          <a:cs typeface="Arial MT"/>
                        </a:rPr>
                        <a:t>GIRO</a:t>
                      </a:r>
                      <a:r>
                        <a:rPr sz="800" spc="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95" dirty="0">
                          <a:latin typeface="Arial MT"/>
                          <a:cs typeface="Arial MT"/>
                        </a:rPr>
                        <a:t>GRATUIDAD</a:t>
                      </a:r>
                      <a:r>
                        <a:rPr sz="800" spc="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85" dirty="0">
                          <a:latin typeface="Arial MT"/>
                          <a:cs typeface="Arial MT"/>
                        </a:rPr>
                        <a:t>2023-</a:t>
                      </a:r>
                      <a:r>
                        <a:rPr sz="800" spc="-50" dirty="0">
                          <a:latin typeface="Arial MT"/>
                          <a:cs typeface="Arial MT"/>
                        </a:rPr>
                        <a:t>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830" algn="r">
                        <a:lnSpc>
                          <a:spcPts val="940"/>
                        </a:lnSpc>
                      </a:pPr>
                      <a:r>
                        <a:rPr sz="800" spc="-10" dirty="0">
                          <a:latin typeface="Arial MT"/>
                          <a:cs typeface="Arial MT"/>
                        </a:rPr>
                        <a:t>1.907.888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620">
                <a:tc>
                  <a:txBody>
                    <a:bodyPr/>
                    <a:lstStyle/>
                    <a:p>
                      <a:pPr marL="16510">
                        <a:lnSpc>
                          <a:spcPts val="940"/>
                        </a:lnSpc>
                      </a:pPr>
                      <a:r>
                        <a:rPr sz="800" spc="-95" dirty="0">
                          <a:latin typeface="Arial MT"/>
                          <a:cs typeface="Arial MT"/>
                        </a:rPr>
                        <a:t>GIRO</a:t>
                      </a:r>
                      <a:r>
                        <a:rPr sz="800" spc="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95" dirty="0">
                          <a:latin typeface="Arial MT"/>
                          <a:cs typeface="Arial MT"/>
                        </a:rPr>
                        <a:t>GRATUIDAD</a:t>
                      </a:r>
                      <a:r>
                        <a:rPr sz="800" spc="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85" dirty="0">
                          <a:latin typeface="Arial MT"/>
                          <a:cs typeface="Arial MT"/>
                        </a:rPr>
                        <a:t>2023-</a:t>
                      </a:r>
                      <a:r>
                        <a:rPr sz="800" spc="-50" dirty="0">
                          <a:latin typeface="Arial MT"/>
                          <a:cs typeface="Arial MT"/>
                        </a:rPr>
                        <a:t>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620">
                <a:tc>
                  <a:txBody>
                    <a:bodyPr/>
                    <a:lstStyle/>
                    <a:p>
                      <a:pPr marL="16510">
                        <a:lnSpc>
                          <a:spcPts val="940"/>
                        </a:lnSpc>
                      </a:pPr>
                      <a:r>
                        <a:rPr sz="800" spc="-90" dirty="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sz="8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80" dirty="0">
                          <a:latin typeface="Arial MT"/>
                          <a:cs typeface="Arial MT"/>
                        </a:rPr>
                        <a:t>BALANCE</a:t>
                      </a:r>
                      <a:r>
                        <a:rPr sz="8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GRATUIDAD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4620">
                <a:tc>
                  <a:txBody>
                    <a:bodyPr/>
                    <a:lstStyle/>
                    <a:p>
                      <a:pPr marL="16510">
                        <a:lnSpc>
                          <a:spcPts val="940"/>
                        </a:lnSpc>
                      </a:pPr>
                      <a:r>
                        <a:rPr sz="800" spc="-90" dirty="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sz="8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9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8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80" dirty="0">
                          <a:latin typeface="Arial MT"/>
                          <a:cs typeface="Arial MT"/>
                        </a:rPr>
                        <a:t>BALANCE</a:t>
                      </a:r>
                      <a:r>
                        <a:rPr sz="8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FOME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4620">
                <a:tc>
                  <a:txBody>
                    <a:bodyPr/>
                    <a:lstStyle/>
                    <a:p>
                      <a:pPr algn="ctr">
                        <a:lnSpc>
                          <a:spcPts val="940"/>
                        </a:lnSpc>
                      </a:pPr>
                      <a:r>
                        <a:rPr sz="800" b="1" spc="-8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sz="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INGRESOS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R="36830" algn="r">
                        <a:lnSpc>
                          <a:spcPts val="940"/>
                        </a:lnSpc>
                      </a:pPr>
                      <a:r>
                        <a:rPr sz="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1.907.888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476557" y="3076345"/>
          <a:ext cx="4822190" cy="673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32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1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8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4620">
                <a:tc>
                  <a:txBody>
                    <a:bodyPr/>
                    <a:lstStyle/>
                    <a:p>
                      <a:pPr marL="16510">
                        <a:lnSpc>
                          <a:spcPts val="940"/>
                        </a:lnSpc>
                      </a:pPr>
                      <a:r>
                        <a:rPr sz="800" b="1" spc="-90" dirty="0">
                          <a:latin typeface="Arial"/>
                          <a:cs typeface="Arial"/>
                        </a:rPr>
                        <a:t>VALORES</a:t>
                      </a:r>
                      <a:r>
                        <a:rPr sz="8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latin typeface="Arial"/>
                          <a:cs typeface="Arial"/>
                        </a:rPr>
                        <a:t>EJECUTADOS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marL="267335">
                        <a:lnSpc>
                          <a:spcPts val="940"/>
                        </a:lnSpc>
                      </a:pPr>
                      <a:r>
                        <a:rPr sz="800" b="1" spc="-10" dirty="0">
                          <a:latin typeface="Arial"/>
                          <a:cs typeface="Arial"/>
                        </a:rPr>
                        <a:t>TERCERO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940"/>
                        </a:lnSpc>
                      </a:pPr>
                      <a:r>
                        <a:rPr sz="800" b="1" spc="-20" dirty="0">
                          <a:latin typeface="Arial"/>
                          <a:cs typeface="Arial"/>
                        </a:rPr>
                        <a:t>2024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620">
                <a:tc>
                  <a:txBody>
                    <a:bodyPr/>
                    <a:lstStyle/>
                    <a:p>
                      <a:pPr marL="16510">
                        <a:lnSpc>
                          <a:spcPts val="940"/>
                        </a:lnSpc>
                      </a:pPr>
                      <a:r>
                        <a:rPr sz="800" spc="-10" dirty="0">
                          <a:latin typeface="Arial MT"/>
                          <a:cs typeface="Arial MT"/>
                        </a:rPr>
                        <a:t>SUMINISTROS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830" algn="r">
                        <a:lnSpc>
                          <a:spcPts val="940"/>
                        </a:lnSpc>
                      </a:pPr>
                      <a:r>
                        <a:rPr sz="800" spc="-10" dirty="0">
                          <a:latin typeface="Arial MT"/>
                          <a:cs typeface="Arial MT"/>
                        </a:rPr>
                        <a:t>1.907.888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6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6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4620">
                <a:tc>
                  <a:txBody>
                    <a:bodyPr/>
                    <a:lstStyle/>
                    <a:p>
                      <a:pPr marL="16510">
                        <a:lnSpc>
                          <a:spcPts val="940"/>
                        </a:lnSpc>
                      </a:pPr>
                      <a:r>
                        <a:rPr sz="800" b="1" spc="-80" dirty="0">
                          <a:latin typeface="Arial"/>
                          <a:cs typeface="Arial"/>
                        </a:rPr>
                        <a:t>TOTAL</a:t>
                      </a:r>
                      <a:r>
                        <a:rPr sz="8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90" dirty="0">
                          <a:latin typeface="Arial"/>
                          <a:cs typeface="Arial"/>
                        </a:rPr>
                        <a:t>VALORES</a:t>
                      </a:r>
                      <a:r>
                        <a:rPr sz="8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latin typeface="Arial"/>
                          <a:cs typeface="Arial"/>
                        </a:rPr>
                        <a:t>EJECUTADOS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marR="36830" algn="r">
                        <a:lnSpc>
                          <a:spcPts val="940"/>
                        </a:lnSpc>
                      </a:pPr>
                      <a:r>
                        <a:rPr sz="800" b="1" spc="-10" dirty="0">
                          <a:latin typeface="Arial"/>
                          <a:cs typeface="Arial"/>
                        </a:rPr>
                        <a:t>1.907.888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1483455" y="3861423"/>
            <a:ext cx="4821555" cy="142875"/>
          </a:xfrm>
          <a:custGeom>
            <a:avLst/>
            <a:gdLst/>
            <a:ahLst/>
            <a:cxnLst/>
            <a:rect l="l" t="t" r="r" b="b"/>
            <a:pathLst>
              <a:path w="4821555" h="142875">
                <a:moveTo>
                  <a:pt x="0" y="142741"/>
                </a:moveTo>
                <a:lnTo>
                  <a:pt x="4821525" y="142741"/>
                </a:lnTo>
                <a:lnTo>
                  <a:pt x="4821525" y="0"/>
                </a:lnTo>
                <a:lnTo>
                  <a:pt x="0" y="0"/>
                </a:lnTo>
                <a:lnTo>
                  <a:pt x="0" y="142741"/>
                </a:lnTo>
                <a:close/>
              </a:path>
            </a:pathLst>
          </a:custGeom>
          <a:solidFill>
            <a:srgbClr val="A9D0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53546" y="3865373"/>
            <a:ext cx="948055" cy="135255"/>
          </a:xfrm>
          <a:prstGeom prst="rect">
            <a:avLst/>
          </a:prstGeom>
          <a:solidFill>
            <a:srgbClr val="A9D08E"/>
          </a:solidFill>
          <a:ln w="7032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128905" algn="r">
              <a:lnSpc>
                <a:spcPts val="940"/>
              </a:lnSpc>
            </a:pPr>
            <a:r>
              <a:rPr sz="800" b="1" spc="-50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80073" y="3865373"/>
            <a:ext cx="3873500" cy="135255"/>
          </a:xfrm>
          <a:prstGeom prst="rect">
            <a:avLst/>
          </a:prstGeom>
          <a:solidFill>
            <a:srgbClr val="A9D08E"/>
          </a:solidFill>
          <a:ln w="680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67765">
              <a:lnSpc>
                <a:spcPts val="880"/>
              </a:lnSpc>
            </a:pPr>
            <a:r>
              <a:rPr sz="800" b="1" spc="-85" dirty="0">
                <a:solidFill>
                  <a:srgbClr val="FFFFFF"/>
                </a:solidFill>
                <a:latin typeface="Arial"/>
                <a:cs typeface="Arial"/>
              </a:rPr>
              <a:t>SALDO</a:t>
            </a:r>
            <a:r>
              <a:rPr sz="8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80" dirty="0">
                <a:solidFill>
                  <a:srgbClr val="FFFFFF"/>
                </a:solidFill>
                <a:latin typeface="Arial"/>
                <a:cs typeface="Arial"/>
              </a:rPr>
              <a:t>POR</a:t>
            </a:r>
            <a:r>
              <a:rPr sz="8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100" dirty="0">
                <a:solidFill>
                  <a:srgbClr val="FFFFFF"/>
                </a:solidFill>
                <a:latin typeface="Arial"/>
                <a:cs typeface="Arial"/>
              </a:rPr>
              <a:t>EJECUTAR</a:t>
            </a:r>
            <a:r>
              <a:rPr sz="8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GRATUIDAD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308209"/>
              </p:ext>
            </p:extLst>
          </p:nvPr>
        </p:nvGraphicFramePr>
        <p:xfrm>
          <a:off x="1506715" y="5334366"/>
          <a:ext cx="4791395" cy="40382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93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8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5751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SALDOS</a:t>
                      </a:r>
                      <a:r>
                        <a:rPr sz="1500" b="1" spc="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PARA</a:t>
                      </a:r>
                      <a:r>
                        <a:rPr sz="1500" b="1" spc="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EL</a:t>
                      </a:r>
                      <a:r>
                        <a:rPr sz="1500" b="1" spc="3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AÑO</a:t>
                      </a:r>
                      <a:r>
                        <a:rPr sz="1500" b="1" spc="4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500" b="1" spc="-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2025</a:t>
                      </a:r>
                      <a:endParaRPr sz="1500">
                        <a:latin typeface="Tahoma"/>
                        <a:cs typeface="Tahoma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4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7499"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150" dirty="0">
                          <a:latin typeface="Calibri"/>
                          <a:cs typeface="Calibri"/>
                        </a:rPr>
                        <a:t>SALDO</a:t>
                      </a:r>
                      <a:r>
                        <a:rPr sz="115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50" dirty="0">
                          <a:latin typeface="Calibri"/>
                          <a:cs typeface="Calibri"/>
                        </a:rPr>
                        <a:t>EN</a:t>
                      </a:r>
                      <a:r>
                        <a:rPr sz="115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50" dirty="0">
                          <a:latin typeface="Calibri"/>
                          <a:cs typeface="Calibri"/>
                        </a:rPr>
                        <a:t>BANCOS</a:t>
                      </a:r>
                      <a:r>
                        <a:rPr sz="115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5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15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50" spc="-10" dirty="0">
                          <a:latin typeface="Calibri"/>
                          <a:cs typeface="Calibri"/>
                        </a:rPr>
                        <a:t>GRATUIDAD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6510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52.177.808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7499"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150" dirty="0">
                          <a:latin typeface="Calibri"/>
                          <a:cs typeface="Calibri"/>
                        </a:rPr>
                        <a:t>SALDO</a:t>
                      </a:r>
                      <a:r>
                        <a:rPr sz="115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50" dirty="0">
                          <a:latin typeface="Calibri"/>
                          <a:cs typeface="Calibri"/>
                        </a:rPr>
                        <a:t>EN</a:t>
                      </a:r>
                      <a:r>
                        <a:rPr sz="115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50" dirty="0">
                          <a:latin typeface="Calibri"/>
                          <a:cs typeface="Calibri"/>
                        </a:rPr>
                        <a:t>BANCOS</a:t>
                      </a:r>
                      <a:r>
                        <a:rPr sz="115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5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15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50" spc="-10" dirty="0">
                          <a:latin typeface="Calibri"/>
                          <a:cs typeface="Calibri"/>
                        </a:rPr>
                        <a:t>PROPIOS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7145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2.861.918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7499"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50" b="1" dirty="0">
                          <a:latin typeface="Tahoma"/>
                          <a:cs typeface="Tahoma"/>
                        </a:rPr>
                        <a:t>SUBTOTAL </a:t>
                      </a:r>
                      <a:r>
                        <a:rPr sz="850" b="1" spc="-50" dirty="0">
                          <a:latin typeface="Tahoma"/>
                          <a:cs typeface="Tahoma"/>
                        </a:rPr>
                        <a:t>1</a:t>
                      </a:r>
                      <a:endParaRPr sz="85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50" b="1" spc="-10" dirty="0">
                          <a:latin typeface="Tahoma"/>
                          <a:cs typeface="Tahoma"/>
                        </a:rPr>
                        <a:t>55.039.726</a:t>
                      </a:r>
                      <a:endParaRPr sz="85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74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7499"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15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15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50" dirty="0">
                          <a:latin typeface="Calibri"/>
                          <a:cs typeface="Calibri"/>
                        </a:rPr>
                        <a:t>X</a:t>
                      </a:r>
                      <a:r>
                        <a:rPr sz="115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5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15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50" dirty="0">
                          <a:latin typeface="Calibri"/>
                          <a:cs typeface="Calibri"/>
                        </a:rPr>
                        <a:t>SUMINISTRO DE</a:t>
                      </a:r>
                      <a:r>
                        <a:rPr sz="115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50" spc="-10" dirty="0">
                          <a:latin typeface="Calibri"/>
                          <a:cs typeface="Calibri"/>
                        </a:rPr>
                        <a:t>BALONES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7145" algn="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1.700.000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7499"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15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15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50" dirty="0">
                          <a:latin typeface="Calibri"/>
                          <a:cs typeface="Calibri"/>
                        </a:rPr>
                        <a:t>X</a:t>
                      </a:r>
                      <a:r>
                        <a:rPr sz="115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5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15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50" dirty="0">
                          <a:latin typeface="Calibri"/>
                          <a:cs typeface="Calibri"/>
                        </a:rPr>
                        <a:t>RETENCIONES</a:t>
                      </a:r>
                      <a:r>
                        <a:rPr sz="115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50" spc="-10" dirty="0">
                          <a:latin typeface="Calibri"/>
                          <a:cs typeface="Calibri"/>
                        </a:rPr>
                        <a:t>GRATUIDAD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6510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237.500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74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7499"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50" b="1" spc="-10" dirty="0">
                          <a:latin typeface="Tahoma"/>
                          <a:cs typeface="Tahoma"/>
                        </a:rPr>
                        <a:t>RECURSOS</a:t>
                      </a:r>
                      <a:r>
                        <a:rPr sz="850" b="1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50" b="1" spc="-10" dirty="0">
                          <a:latin typeface="Tahoma"/>
                          <a:cs typeface="Tahoma"/>
                        </a:rPr>
                        <a:t>DE</a:t>
                      </a:r>
                      <a:r>
                        <a:rPr sz="850" b="1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50" b="1" spc="-20" dirty="0">
                          <a:latin typeface="Tahoma"/>
                          <a:cs typeface="Tahoma"/>
                        </a:rPr>
                        <a:t>BALANCE</a:t>
                      </a:r>
                      <a:r>
                        <a:rPr sz="850" b="1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50" b="1" spc="-30" dirty="0">
                          <a:latin typeface="Tahoma"/>
                          <a:cs typeface="Tahoma"/>
                        </a:rPr>
                        <a:t>EN</a:t>
                      </a:r>
                      <a:r>
                        <a:rPr sz="850" b="1" spc="-1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50" b="1" spc="-20" dirty="0">
                          <a:latin typeface="Tahoma"/>
                          <a:cs typeface="Tahoma"/>
                        </a:rPr>
                        <a:t>BANCOS</a:t>
                      </a:r>
                      <a:r>
                        <a:rPr sz="850" b="1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50" b="1" dirty="0">
                          <a:latin typeface="Tahoma"/>
                          <a:cs typeface="Tahoma"/>
                        </a:rPr>
                        <a:t>CTA</a:t>
                      </a:r>
                      <a:r>
                        <a:rPr sz="850" b="1" spc="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50" b="1" spc="-10" dirty="0">
                          <a:latin typeface="Tahoma"/>
                          <a:cs typeface="Tahoma"/>
                        </a:rPr>
                        <a:t>GRATUIDAD</a:t>
                      </a:r>
                      <a:endParaRPr sz="85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50" b="1" spc="-10" dirty="0">
                          <a:latin typeface="Tahoma"/>
                          <a:cs typeface="Tahoma"/>
                        </a:rPr>
                        <a:t>50.240.308</a:t>
                      </a:r>
                      <a:endParaRPr sz="85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7499"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50" b="1" spc="-10" dirty="0">
                          <a:latin typeface="Tahoma"/>
                          <a:cs typeface="Tahoma"/>
                        </a:rPr>
                        <a:t>DE</a:t>
                      </a:r>
                      <a:r>
                        <a:rPr sz="850" b="1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50" b="1" dirty="0">
                          <a:latin typeface="Tahoma"/>
                          <a:cs typeface="Tahoma"/>
                        </a:rPr>
                        <a:t>LOS</a:t>
                      </a:r>
                      <a:r>
                        <a:rPr sz="850" b="1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50" b="1" spc="-10" dirty="0">
                          <a:latin typeface="Tahoma"/>
                          <a:cs typeface="Tahoma"/>
                        </a:rPr>
                        <a:t>CUALES:</a:t>
                      </a:r>
                      <a:endParaRPr sz="85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50" b="1" spc="-10" dirty="0">
                          <a:latin typeface="Tahoma"/>
                          <a:cs typeface="Tahoma"/>
                        </a:rPr>
                        <a:t>25.908.500</a:t>
                      </a:r>
                      <a:endParaRPr sz="85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74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50" b="1" spc="-10" dirty="0">
                          <a:latin typeface="Tahoma"/>
                          <a:cs typeface="Tahoma"/>
                        </a:rPr>
                        <a:t>24.000.000</a:t>
                      </a:r>
                      <a:endParaRPr sz="85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74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7499"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50" b="1" spc="-10" dirty="0">
                          <a:latin typeface="Tahoma"/>
                          <a:cs typeface="Tahoma"/>
                        </a:rPr>
                        <a:t>RECURSOS</a:t>
                      </a:r>
                      <a:r>
                        <a:rPr sz="850" b="1" spc="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50" b="1" spc="-10" dirty="0">
                          <a:latin typeface="Tahoma"/>
                          <a:cs typeface="Tahoma"/>
                        </a:rPr>
                        <a:t>DE</a:t>
                      </a:r>
                      <a:r>
                        <a:rPr sz="850" b="1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50" b="1" spc="-20" dirty="0">
                          <a:latin typeface="Tahoma"/>
                          <a:cs typeface="Tahoma"/>
                        </a:rPr>
                        <a:t>BALANCE</a:t>
                      </a:r>
                      <a:r>
                        <a:rPr sz="850" b="1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50" b="1" spc="-10" dirty="0">
                          <a:latin typeface="Tahoma"/>
                          <a:cs typeface="Tahoma"/>
                        </a:rPr>
                        <a:t>GRATUIDAD</a:t>
                      </a:r>
                      <a:endParaRPr sz="85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6510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50" b="1" spc="-10" dirty="0">
                          <a:latin typeface="Tahoma"/>
                          <a:cs typeface="Tahoma"/>
                        </a:rPr>
                        <a:t>331.808</a:t>
                      </a:r>
                      <a:endParaRPr sz="85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7499"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50" b="1" spc="-10" dirty="0">
                          <a:latin typeface="Tahoma"/>
                          <a:cs typeface="Tahoma"/>
                        </a:rPr>
                        <a:t>RECURSOS</a:t>
                      </a:r>
                      <a:r>
                        <a:rPr sz="850" b="1" spc="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50" b="1" spc="-10" dirty="0">
                          <a:latin typeface="Tahoma"/>
                          <a:cs typeface="Tahoma"/>
                        </a:rPr>
                        <a:t>DE</a:t>
                      </a:r>
                      <a:r>
                        <a:rPr sz="850" b="1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50" b="1" spc="-20" dirty="0">
                          <a:latin typeface="Tahoma"/>
                          <a:cs typeface="Tahoma"/>
                        </a:rPr>
                        <a:t>BALANCE</a:t>
                      </a:r>
                      <a:r>
                        <a:rPr sz="850" b="1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50" b="1" spc="-10" dirty="0">
                          <a:latin typeface="Tahoma"/>
                          <a:cs typeface="Tahoma"/>
                        </a:rPr>
                        <a:t>PROPIOS</a:t>
                      </a:r>
                      <a:endParaRPr sz="85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6510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50" b="1" spc="-10" dirty="0">
                          <a:latin typeface="Tahoma"/>
                          <a:cs typeface="Tahoma"/>
                        </a:rPr>
                        <a:t>2.861.918</a:t>
                      </a:r>
                      <a:endParaRPr sz="85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7499"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50" b="1" dirty="0">
                          <a:solidFill>
                            <a:srgbClr val="0070C0"/>
                          </a:solidFill>
                          <a:latin typeface="Tahoma"/>
                          <a:cs typeface="Tahoma"/>
                        </a:rPr>
                        <a:t>TOTAL</a:t>
                      </a:r>
                      <a:r>
                        <a:rPr sz="850" b="1" spc="-5" dirty="0">
                          <a:solidFill>
                            <a:srgbClr val="0070C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50" b="1" spc="-10" dirty="0">
                          <a:solidFill>
                            <a:srgbClr val="0070C0"/>
                          </a:solidFill>
                          <a:latin typeface="Tahoma"/>
                          <a:cs typeface="Tahoma"/>
                        </a:rPr>
                        <a:t>RECURSOS</a:t>
                      </a:r>
                      <a:r>
                        <a:rPr sz="850" b="1" spc="25" dirty="0">
                          <a:solidFill>
                            <a:srgbClr val="0070C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50" b="1" spc="-10" dirty="0">
                          <a:solidFill>
                            <a:srgbClr val="0070C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sz="850" b="1" spc="-45" dirty="0">
                          <a:solidFill>
                            <a:srgbClr val="0070C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50" b="1" spc="-10" dirty="0">
                          <a:solidFill>
                            <a:srgbClr val="0070C0"/>
                          </a:solidFill>
                          <a:latin typeface="Tahoma"/>
                          <a:cs typeface="Tahoma"/>
                        </a:rPr>
                        <a:t>BALANCE</a:t>
                      </a:r>
                      <a:endParaRPr sz="85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50" b="1" spc="-10" dirty="0">
                          <a:solidFill>
                            <a:srgbClr val="0070C0"/>
                          </a:solidFill>
                          <a:latin typeface="Tahoma"/>
                          <a:cs typeface="Tahoma"/>
                        </a:rPr>
                        <a:t>53.102.226</a:t>
                      </a:r>
                      <a:endParaRPr sz="850" dirty="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1000" y="381000"/>
            <a:ext cx="7010400" cy="351377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902335" algn="l">
              <a:lnSpc>
                <a:spcPct val="100000"/>
              </a:lnSpc>
              <a:spcBef>
                <a:spcPts val="819"/>
              </a:spcBef>
            </a:pPr>
            <a:r>
              <a:rPr lang="es-ES" sz="1600" spc="80" dirty="0">
                <a:latin typeface="Georgia"/>
                <a:cs typeface="Georgia"/>
              </a:rPr>
              <a:t>              </a:t>
            </a:r>
            <a:r>
              <a:rPr lang="es-ES" sz="1600" b="1" spc="80" dirty="0">
                <a:latin typeface="Georgia"/>
                <a:cs typeface="Georgia"/>
              </a:rPr>
              <a:t>EVIDENCIAS FOTOGRAFICAS</a:t>
            </a:r>
            <a:endParaRPr sz="1600" b="1" dirty="0">
              <a:latin typeface="Georgia"/>
              <a:cs typeface="Georgia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3A25ED16-2162-014F-9D34-BCB017B373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066800"/>
            <a:ext cx="5791200" cy="2609659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51240A80-0D14-244D-B49A-ACD83CF7E5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3981065"/>
            <a:ext cx="3230217" cy="4292647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516C5AA8-7463-964E-B0C6-EA0E4D50DF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844558"/>
            <a:ext cx="2057400" cy="456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992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1278</Words>
  <Application>Microsoft Macintosh PowerPoint</Application>
  <PresentationFormat>Personalizado</PresentationFormat>
  <Paragraphs>274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Arial</vt:lpstr>
      <vt:lpstr>Arial MT</vt:lpstr>
      <vt:lpstr>Calibri</vt:lpstr>
      <vt:lpstr>Georgia</vt:lpstr>
      <vt:lpstr>Tahoma</vt:lpstr>
      <vt:lpstr>Times New Roman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Microsoft Office User</cp:lastModifiedBy>
  <cp:revision>1</cp:revision>
  <dcterms:created xsi:type="dcterms:W3CDTF">2025-03-05T20:17:35Z</dcterms:created>
  <dcterms:modified xsi:type="dcterms:W3CDTF">2025-03-05T20:37:55Z</dcterms:modified>
</cp:coreProperties>
</file>