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E171933-4619-4E11-9A3F-F7608DF75F80}" styleName="Estilo medio 1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3D3B476A-FB29-4BF6-90E6-895ACB3C9244}" type="datetimeFigureOut">
              <a:rPr lang="es-CO" smtClean="0"/>
              <a:t>23/01/2025</a:t>
            </a:fld>
            <a:endParaRPr lang="es-C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s-C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2CC7883-8DF8-424D-8142-05C22991694C}" type="slidenum">
              <a:rPr lang="es-CO" smtClean="0"/>
              <a:t>‹Nº›</a:t>
            </a:fld>
            <a:endParaRPr lang="es-C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89149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D3B476A-FB29-4BF6-90E6-895ACB3C9244}" type="datetimeFigureOut">
              <a:rPr lang="es-CO" smtClean="0"/>
              <a:t>23/01/2025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3168445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D3B476A-FB29-4BF6-90E6-895ACB3C9244}" type="datetimeFigureOut">
              <a:rPr lang="es-CO" smtClean="0"/>
              <a:t>23/01/2025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149703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3D3B476A-FB29-4BF6-90E6-895ACB3C9244}" type="datetimeFigureOut">
              <a:rPr lang="es-CO" smtClean="0"/>
              <a:t>23/01/2025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3075359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D3B476A-FB29-4BF6-90E6-895ACB3C9244}" type="datetimeFigureOut">
              <a:rPr lang="es-CO" smtClean="0"/>
              <a:t>23/01/2025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32CC7883-8DF8-424D-8142-05C22991694C}" type="slidenum">
              <a:rPr lang="es-CO" smtClean="0"/>
              <a:t>‹Nº›</a:t>
            </a:fld>
            <a:endParaRPr lang="es-C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9239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3D3B476A-FB29-4BF6-90E6-895ACB3C9244}" type="datetimeFigureOut">
              <a:rPr lang="es-CO" smtClean="0"/>
              <a:t>23/01/2025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182255589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D3B476A-FB29-4BF6-90E6-895ACB3C9244}" type="datetimeFigureOut">
              <a:rPr lang="es-CO" smtClean="0"/>
              <a:t>23/01/2025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226432283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3D3B476A-FB29-4BF6-90E6-895ACB3C9244}" type="datetimeFigureOut">
              <a:rPr lang="es-CO" smtClean="0"/>
              <a:t>23/01/2025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519393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3B476A-FB29-4BF6-90E6-895ACB3C9244}" type="datetimeFigureOut">
              <a:rPr lang="es-CO" smtClean="0"/>
              <a:t>23/01/2025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4036239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D3B476A-FB29-4BF6-90E6-895ACB3C9244}" type="datetimeFigureOut">
              <a:rPr lang="es-CO" smtClean="0"/>
              <a:t>23/01/2025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9652240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D3B476A-FB29-4BF6-90E6-895ACB3C9244}" type="datetimeFigureOut">
              <a:rPr lang="es-CO" smtClean="0"/>
              <a:t>23/01/2025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32CC7883-8DF8-424D-8142-05C22991694C}" type="slidenum">
              <a:rPr lang="es-CO" smtClean="0"/>
              <a:t>‹Nº›</a:t>
            </a:fld>
            <a:endParaRPr lang="es-CO"/>
          </a:p>
        </p:txBody>
      </p:sp>
    </p:spTree>
    <p:extLst>
      <p:ext uri="{BB962C8B-B14F-4D97-AF65-F5344CB8AC3E}">
        <p14:creationId xmlns:p14="http://schemas.microsoft.com/office/powerpoint/2010/main" val="624784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3D3B476A-FB29-4BF6-90E6-895ACB3C9244}" type="datetimeFigureOut">
              <a:rPr lang="es-CO" smtClean="0"/>
              <a:t>23/01/2025</a:t>
            </a:fld>
            <a:endParaRPr lang="es-C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s-C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32CC7883-8DF8-424D-8142-05C22991694C}" type="slidenum">
              <a:rPr lang="es-CO" smtClean="0"/>
              <a:t>‹Nº›</a:t>
            </a:fld>
            <a:endParaRPr lang="es-CO"/>
          </a:p>
        </p:txBody>
      </p:sp>
    </p:spTree>
    <p:extLst>
      <p:ext uri="{BB962C8B-B14F-4D97-AF65-F5344CB8AC3E}">
        <p14:creationId xmlns:p14="http://schemas.microsoft.com/office/powerpoint/2010/main" val="14762544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pic>
        <p:nvPicPr>
          <p:cNvPr id="7" name="Imagen 6">
            <a:extLst>
              <a:ext uri="{FF2B5EF4-FFF2-40B4-BE49-F238E27FC236}">
                <a16:creationId xmlns:a16="http://schemas.microsoft.com/office/drawing/2014/main" id="{1273EDEF-2E02-4B82-A3E9-5CAE30688619}"/>
              </a:ext>
            </a:extLst>
          </p:cNvPr>
          <p:cNvPicPr>
            <a:picLocks noChangeAspect="1"/>
          </p:cNvPicPr>
          <p:nvPr/>
        </p:nvPicPr>
        <p:blipFill rotWithShape="1">
          <a:blip r:embed="rId2">
            <a:extLst>
              <a:ext uri="{28A0092B-C50C-407E-A947-70E740481C1C}">
                <a14:useLocalDpi xmlns:a14="http://schemas.microsoft.com/office/drawing/2010/main" val="0"/>
              </a:ext>
            </a:extLst>
          </a:blip>
          <a:srcRect l="8162" r="5698"/>
          <a:stretch/>
        </p:blipFill>
        <p:spPr>
          <a:xfrm>
            <a:off x="995082" y="685800"/>
            <a:ext cx="10502153" cy="5486400"/>
          </a:xfrm>
          <a:prstGeom prst="rect">
            <a:avLst/>
          </a:prstGeom>
          <a:ln>
            <a:noFill/>
          </a:ln>
          <a:effectLst>
            <a:softEdge rad="112500"/>
          </a:effectLst>
        </p:spPr>
      </p:pic>
    </p:spTree>
    <p:extLst>
      <p:ext uri="{BB962C8B-B14F-4D97-AF65-F5344CB8AC3E}">
        <p14:creationId xmlns:p14="http://schemas.microsoft.com/office/powerpoint/2010/main" val="20416807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840DE4-8F41-4084-86C2-F8C0A43387FF}"/>
              </a:ext>
            </a:extLst>
          </p:cNvPr>
          <p:cNvSpPr>
            <a:spLocks noGrp="1"/>
          </p:cNvSpPr>
          <p:nvPr>
            <p:ph type="title"/>
          </p:nvPr>
        </p:nvSpPr>
        <p:spPr>
          <a:xfrm>
            <a:off x="988357" y="17308"/>
            <a:ext cx="10058400" cy="1371600"/>
          </a:xfrm>
        </p:spPr>
        <p:txBody>
          <a:bodyPr/>
          <a:lstStyle/>
          <a:p>
            <a:r>
              <a:rPr lang="es-ES" dirty="0">
                <a:solidFill>
                  <a:schemeClr val="accent1">
                    <a:lumMod val="50000"/>
                  </a:schemeClr>
                </a:solidFill>
              </a:rPr>
              <a:t>      CRONOGRAMA DE ACTIVIDADES</a:t>
            </a:r>
            <a:endParaRPr lang="es-CO" dirty="0">
              <a:solidFill>
                <a:schemeClr val="accent1">
                  <a:lumMod val="50000"/>
                </a:schemeClr>
              </a:solidFill>
            </a:endParaRPr>
          </a:p>
        </p:txBody>
      </p:sp>
      <p:graphicFrame>
        <p:nvGraphicFramePr>
          <p:cNvPr id="5" name="Marcador de contenido 4">
            <a:extLst>
              <a:ext uri="{FF2B5EF4-FFF2-40B4-BE49-F238E27FC236}">
                <a16:creationId xmlns:a16="http://schemas.microsoft.com/office/drawing/2014/main" id="{446461C5-59F1-4ADC-9990-C795EDB38E90}"/>
              </a:ext>
            </a:extLst>
          </p:cNvPr>
          <p:cNvGraphicFramePr>
            <a:graphicFrameLocks noGrp="1"/>
          </p:cNvGraphicFramePr>
          <p:nvPr>
            <p:ph idx="1"/>
            <p:extLst>
              <p:ext uri="{D42A27DB-BD31-4B8C-83A1-F6EECF244321}">
                <p14:modId xmlns:p14="http://schemas.microsoft.com/office/powerpoint/2010/main" val="2358348498"/>
              </p:ext>
            </p:extLst>
          </p:nvPr>
        </p:nvGraphicFramePr>
        <p:xfrm>
          <a:off x="726140" y="1104701"/>
          <a:ext cx="10582834" cy="5363333"/>
        </p:xfrm>
        <a:graphic>
          <a:graphicData uri="http://schemas.openxmlformats.org/drawingml/2006/table">
            <a:tbl>
              <a:tblPr firstRow="1" firstCol="1" bandRow="1">
                <a:tableStyleId>{FABFCF23-3B69-468F-B69F-88F6DE6A72F2}</a:tableStyleId>
              </a:tblPr>
              <a:tblGrid>
                <a:gridCol w="3526812">
                  <a:extLst>
                    <a:ext uri="{9D8B030D-6E8A-4147-A177-3AD203B41FA5}">
                      <a16:colId xmlns:a16="http://schemas.microsoft.com/office/drawing/2014/main" val="2277345967"/>
                    </a:ext>
                  </a:extLst>
                </a:gridCol>
                <a:gridCol w="3528011">
                  <a:extLst>
                    <a:ext uri="{9D8B030D-6E8A-4147-A177-3AD203B41FA5}">
                      <a16:colId xmlns:a16="http://schemas.microsoft.com/office/drawing/2014/main" val="290325301"/>
                    </a:ext>
                  </a:extLst>
                </a:gridCol>
                <a:gridCol w="3528011">
                  <a:extLst>
                    <a:ext uri="{9D8B030D-6E8A-4147-A177-3AD203B41FA5}">
                      <a16:colId xmlns:a16="http://schemas.microsoft.com/office/drawing/2014/main" val="3506692895"/>
                    </a:ext>
                  </a:extLst>
                </a:gridCol>
              </a:tblGrid>
              <a:tr h="366239">
                <a:tc>
                  <a:txBody>
                    <a:bodyPr/>
                    <a:lstStyle/>
                    <a:p>
                      <a:pPr algn="ctr">
                        <a:lnSpc>
                          <a:spcPct val="107000"/>
                        </a:lnSpc>
                        <a:spcAft>
                          <a:spcPts val="800"/>
                        </a:spcAft>
                      </a:pPr>
                      <a:r>
                        <a:rPr lang="es-419" sz="1000">
                          <a:effectLst/>
                        </a:rPr>
                        <a:t>FECHA</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419" sz="1000">
                          <a:effectLst/>
                        </a:rPr>
                        <a:t>ACTIVIDAD</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es-419" sz="1000">
                          <a:effectLst/>
                        </a:rPr>
                        <a:t>RESPONSABLES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97679861"/>
                  </a:ext>
                </a:extLst>
              </a:tr>
              <a:tr h="366390">
                <a:tc>
                  <a:txBody>
                    <a:bodyPr/>
                    <a:lstStyle/>
                    <a:p>
                      <a:pPr>
                        <a:lnSpc>
                          <a:spcPct val="107000"/>
                        </a:lnSpc>
                        <a:spcAft>
                          <a:spcPts val="800"/>
                        </a:spcAft>
                      </a:pPr>
                      <a:r>
                        <a:rPr lang="es-419" sz="1000" dirty="0">
                          <a:effectLst/>
                        </a:rPr>
                        <a:t>23 enero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dirty="0">
                          <a:effectLst/>
                        </a:rPr>
                        <a:t>Elaboración del proyecto</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Docentes del área de inglés.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47283858"/>
                  </a:ext>
                </a:extLst>
              </a:tr>
              <a:tr h="752632">
                <a:tc>
                  <a:txBody>
                    <a:bodyPr/>
                    <a:lstStyle/>
                    <a:p>
                      <a:pPr>
                        <a:lnSpc>
                          <a:spcPct val="107000"/>
                        </a:lnSpc>
                        <a:spcAft>
                          <a:spcPts val="800"/>
                        </a:spcAft>
                      </a:pPr>
                      <a:r>
                        <a:rPr lang="es-419" sz="1000" dirty="0">
                          <a:effectLst/>
                        </a:rPr>
                        <a:t>De febrero a marzo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Introducción del proyecto y las actividades a los estudiantes de los diferentes grados.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Docentes del área de inglés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9872834"/>
                  </a:ext>
                </a:extLst>
              </a:tr>
              <a:tr h="1379525">
                <a:tc>
                  <a:txBody>
                    <a:bodyPr/>
                    <a:lstStyle/>
                    <a:p>
                      <a:pPr>
                        <a:lnSpc>
                          <a:spcPct val="107000"/>
                        </a:lnSpc>
                        <a:spcAft>
                          <a:spcPts val="800"/>
                        </a:spcAft>
                      </a:pPr>
                      <a:r>
                        <a:rPr lang="es-419" sz="1000" dirty="0">
                          <a:effectLst/>
                        </a:rPr>
                        <a:t>De marzo a junio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Trabajo estratégico en el aula para el desarrollo del día de la lengua inglesa.</a:t>
                      </a:r>
                      <a:endParaRPr lang="es-CO" sz="1100">
                        <a:effectLst/>
                      </a:endParaRPr>
                    </a:p>
                    <a:p>
                      <a:pPr marL="228600">
                        <a:lnSpc>
                          <a:spcPct val="107000"/>
                        </a:lnSpc>
                        <a:spcAft>
                          <a:spcPts val="800"/>
                        </a:spcAft>
                      </a:pPr>
                      <a:r>
                        <a:rPr lang="es-419" sz="1000">
                          <a:effectLst/>
                        </a:rPr>
                        <a:t> </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Docentes integrantes del área de inglés.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66050671"/>
                  </a:ext>
                </a:extLst>
              </a:tr>
              <a:tr h="752632">
                <a:tc>
                  <a:txBody>
                    <a:bodyPr/>
                    <a:lstStyle/>
                    <a:p>
                      <a:pPr>
                        <a:lnSpc>
                          <a:spcPct val="107000"/>
                        </a:lnSpc>
                        <a:spcAft>
                          <a:spcPts val="800"/>
                        </a:spcAft>
                      </a:pPr>
                      <a:r>
                        <a:rPr lang="es-419" sz="1000" dirty="0">
                          <a:effectLst/>
                        </a:rPr>
                        <a:t>Agosto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Preparación para la presentación de las actividades artísticas.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Docentes integrantes del área de inglés.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1081801"/>
                  </a:ext>
                </a:extLst>
              </a:tr>
              <a:tr h="1379525">
                <a:tc>
                  <a:txBody>
                    <a:bodyPr/>
                    <a:lstStyle/>
                    <a:p>
                      <a:pPr>
                        <a:lnSpc>
                          <a:spcPct val="107000"/>
                        </a:lnSpc>
                        <a:spcAft>
                          <a:spcPts val="800"/>
                        </a:spcAft>
                      </a:pPr>
                      <a:r>
                        <a:rPr lang="es-419" sz="1000" dirty="0">
                          <a:effectLst/>
                        </a:rPr>
                        <a:t>12 septiembre 2024</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dirty="0">
                          <a:effectLst/>
                        </a:rPr>
                        <a:t>CELEBRACION DEL DIA DE LA LENGUA INGLESA</a:t>
                      </a:r>
                      <a:endParaRPr lang="es-CO" sz="1100" dirty="0">
                        <a:effectLst/>
                      </a:endParaRPr>
                    </a:p>
                    <a:p>
                      <a:pPr marL="228600">
                        <a:lnSpc>
                          <a:spcPct val="107000"/>
                        </a:lnSpc>
                        <a:spcAft>
                          <a:spcPts val="800"/>
                        </a:spcAft>
                      </a:pPr>
                      <a:r>
                        <a:rPr lang="es-419" sz="1000" dirty="0">
                          <a:effectLst/>
                        </a:rPr>
                        <a:t> </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Docentes integrantes del área de inglés.</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78768184"/>
                  </a:ext>
                </a:extLst>
              </a:tr>
              <a:tr h="366390">
                <a:tc>
                  <a:txBody>
                    <a:bodyPr/>
                    <a:lstStyle/>
                    <a:p>
                      <a:pPr>
                        <a:lnSpc>
                          <a:spcPct val="107000"/>
                        </a:lnSpc>
                        <a:spcAft>
                          <a:spcPts val="800"/>
                        </a:spcAft>
                      </a:pPr>
                      <a:r>
                        <a:rPr lang="es-419" sz="1000" dirty="0">
                          <a:effectLst/>
                        </a:rPr>
                        <a:t>Octubre 2025</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a:effectLst/>
                        </a:rPr>
                        <a:t>Evaluación del proyecto.</a:t>
                      </a:r>
                      <a:endParaRPr lang="es-CO"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s-419" sz="1000" dirty="0">
                          <a:effectLst/>
                        </a:rPr>
                        <a:t>Docentes integrantes del área de inglés.</a:t>
                      </a:r>
                      <a:endParaRPr lang="es-CO"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56299644"/>
                  </a:ext>
                </a:extLst>
              </a:tr>
            </a:tbl>
          </a:graphicData>
        </a:graphic>
      </p:graphicFrame>
    </p:spTree>
    <p:extLst>
      <p:ext uri="{BB962C8B-B14F-4D97-AF65-F5344CB8AC3E}">
        <p14:creationId xmlns:p14="http://schemas.microsoft.com/office/powerpoint/2010/main" val="2095545132"/>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E6FE3C-EA01-482B-8F2D-F472E74B496E}"/>
              </a:ext>
            </a:extLst>
          </p:cNvPr>
          <p:cNvSpPr>
            <a:spLocks noGrp="1"/>
          </p:cNvSpPr>
          <p:nvPr>
            <p:ph type="title"/>
          </p:nvPr>
        </p:nvSpPr>
        <p:spPr>
          <a:xfrm>
            <a:off x="1066800" y="642594"/>
            <a:ext cx="3346174" cy="1371600"/>
          </a:xfrm>
        </p:spPr>
        <p:txBody>
          <a:bodyPr/>
          <a:lstStyle/>
          <a:p>
            <a:r>
              <a:rPr lang="es-ES" dirty="0">
                <a:solidFill>
                  <a:schemeClr val="accent1">
                    <a:lumMod val="50000"/>
                  </a:schemeClr>
                </a:solidFill>
              </a:rPr>
              <a:t>RECURSOS</a:t>
            </a:r>
            <a:endParaRPr lang="es-CO" dirty="0">
              <a:solidFill>
                <a:schemeClr val="accent1">
                  <a:lumMod val="50000"/>
                </a:schemeClr>
              </a:solidFill>
            </a:endParaRPr>
          </a:p>
        </p:txBody>
      </p:sp>
      <p:sp>
        <p:nvSpPr>
          <p:cNvPr id="3" name="Marcador de contenido 2">
            <a:extLst>
              <a:ext uri="{FF2B5EF4-FFF2-40B4-BE49-F238E27FC236}">
                <a16:creationId xmlns:a16="http://schemas.microsoft.com/office/drawing/2014/main" id="{6BBD0772-9BAD-4412-B39D-5691CD7C39B1}"/>
              </a:ext>
            </a:extLst>
          </p:cNvPr>
          <p:cNvSpPr>
            <a:spLocks noGrp="1"/>
          </p:cNvSpPr>
          <p:nvPr>
            <p:ph idx="1"/>
          </p:nvPr>
        </p:nvSpPr>
        <p:spPr>
          <a:xfrm>
            <a:off x="1066800" y="2103120"/>
            <a:ext cx="3346174" cy="3931920"/>
          </a:xfrm>
        </p:spPr>
        <p:txBody>
          <a:bodyPr>
            <a:normAutofit/>
          </a:bodyPr>
          <a:lstStyle/>
          <a:p>
            <a:pPr marL="342900" lvl="0" indent="-342900">
              <a:lnSpc>
                <a:spcPct val="107000"/>
              </a:lnSpc>
              <a:buFont typeface="+mj-lt"/>
              <a:buAutoNum type="arabicPeriod"/>
            </a:pPr>
            <a:r>
              <a:rPr lang="es-419" sz="18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HUMANOS.  Docentes integrantes del área de inglés. Estudiantes desde grados preescolar hasta grados onces.</a:t>
            </a:r>
            <a:endParaRPr lang="es-CO"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es-419" sz="18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MATERIALES: audiovisuales, tablero, marcadores, vestuario de acuerdo a las actividades.</a:t>
            </a:r>
            <a:endParaRPr lang="es-CO" sz="18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dirty="0"/>
          </a:p>
        </p:txBody>
      </p:sp>
      <p:sp>
        <p:nvSpPr>
          <p:cNvPr id="4" name="Título 1">
            <a:extLst>
              <a:ext uri="{FF2B5EF4-FFF2-40B4-BE49-F238E27FC236}">
                <a16:creationId xmlns:a16="http://schemas.microsoft.com/office/drawing/2014/main" id="{0991CC65-5CA8-40F2-8B85-478A692C8C26}"/>
              </a:ext>
            </a:extLst>
          </p:cNvPr>
          <p:cNvSpPr txBox="1">
            <a:spLocks/>
          </p:cNvSpPr>
          <p:nvPr/>
        </p:nvSpPr>
        <p:spPr>
          <a:xfrm>
            <a:off x="5141843" y="642594"/>
            <a:ext cx="5446644" cy="1371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a:lstStyle>
          <a:p>
            <a:r>
              <a:rPr lang="es-ES" dirty="0"/>
              <a:t>PRESUPUESTO</a:t>
            </a:r>
            <a:endParaRPr lang="es-CO" dirty="0"/>
          </a:p>
        </p:txBody>
      </p:sp>
      <p:sp>
        <p:nvSpPr>
          <p:cNvPr id="5" name="Rectángulo 4">
            <a:extLst>
              <a:ext uri="{FF2B5EF4-FFF2-40B4-BE49-F238E27FC236}">
                <a16:creationId xmlns:a16="http://schemas.microsoft.com/office/drawing/2014/main" id="{F6338192-4F1E-4693-8EED-057C2821B9D7}"/>
              </a:ext>
            </a:extLst>
          </p:cNvPr>
          <p:cNvSpPr/>
          <p:nvPr/>
        </p:nvSpPr>
        <p:spPr>
          <a:xfrm>
            <a:off x="5327374" y="1869791"/>
            <a:ext cx="4823791" cy="3516988"/>
          </a:xfrm>
          <a:prstGeom prst="rect">
            <a:avLst/>
          </a:prstGeom>
        </p:spPr>
        <p:txBody>
          <a:bodyPr wrap="square">
            <a:spAutoFit/>
          </a:bodyPr>
          <a:lstStyle/>
          <a:p>
            <a:r>
              <a:rPr lang="es-419" dirty="0"/>
              <a:t>Material didáctico  </a:t>
            </a:r>
          </a:p>
          <a:p>
            <a:endParaRPr lang="es-CO" dirty="0"/>
          </a:p>
          <a:p>
            <a:pPr lvl="0"/>
            <a:r>
              <a:rPr lang="es-419" dirty="0"/>
              <a:t>Juegos de mesa, dados, afiches, cartulina                                      </a:t>
            </a:r>
            <a:endParaRPr lang="es-CO" dirty="0"/>
          </a:p>
          <a:p>
            <a:r>
              <a:rPr lang="es-419" dirty="0"/>
              <a:t> Marcadores, plastilina, crayones, pegante</a:t>
            </a:r>
            <a:endParaRPr lang="es-CO" dirty="0"/>
          </a:p>
          <a:p>
            <a:r>
              <a:rPr lang="es-419" dirty="0"/>
              <a:t>Cinta Scott, cinta de enmascarar, cartas. </a:t>
            </a:r>
            <a:endParaRPr lang="es-CO" dirty="0"/>
          </a:p>
          <a:p>
            <a:r>
              <a:rPr lang="es-419" dirty="0"/>
              <a:t> Papel seda, </a:t>
            </a:r>
            <a:r>
              <a:rPr lang="es-419" dirty="0" err="1"/>
              <a:t>foami</a:t>
            </a:r>
            <a:r>
              <a:rPr lang="es-419" dirty="0"/>
              <a:t>, papel silueta, vinilos, </a:t>
            </a:r>
            <a:endParaRPr lang="es-CO" dirty="0"/>
          </a:p>
          <a:p>
            <a:r>
              <a:rPr lang="es-419" dirty="0"/>
              <a:t> Pinceles, papel bond, sogas</a:t>
            </a:r>
          </a:p>
          <a:p>
            <a:endParaRPr lang="es-419" dirty="0"/>
          </a:p>
          <a:p>
            <a:r>
              <a:rPr lang="es-419" dirty="0"/>
              <a:t>2’000.000 </a:t>
            </a:r>
            <a:endParaRPr lang="es-CO" dirty="0"/>
          </a:p>
          <a:p>
            <a:pPr marL="342900" lvl="0" indent="-342900">
              <a:lnSpc>
                <a:spcPct val="107000"/>
              </a:lnSpc>
              <a:spcAft>
                <a:spcPts val="0"/>
              </a:spcAft>
              <a:buFont typeface="+mj-lt"/>
              <a:buAutoNum type="arabicPeriod"/>
            </a:pPr>
            <a:endParaRPr lang="es-CO"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8535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FCA00C-FD7A-4BE6-AE00-04BD63278679}"/>
              </a:ext>
            </a:extLst>
          </p:cNvPr>
          <p:cNvSpPr>
            <a:spLocks noGrp="1"/>
          </p:cNvSpPr>
          <p:nvPr>
            <p:ph type="title"/>
          </p:nvPr>
        </p:nvSpPr>
        <p:spPr/>
        <p:txBody>
          <a:bodyPr/>
          <a:lstStyle/>
          <a:p>
            <a:pPr algn="ctr"/>
            <a:r>
              <a:rPr lang="es-ES" dirty="0">
                <a:solidFill>
                  <a:schemeClr val="accent1">
                    <a:lumMod val="50000"/>
                  </a:schemeClr>
                </a:solidFill>
              </a:rPr>
              <a:t>BIBLIOGRAFIA</a:t>
            </a:r>
            <a:endParaRPr lang="es-CO" dirty="0">
              <a:solidFill>
                <a:schemeClr val="accent1">
                  <a:lumMod val="50000"/>
                </a:schemeClr>
              </a:solidFill>
            </a:endParaRPr>
          </a:p>
        </p:txBody>
      </p:sp>
      <p:sp>
        <p:nvSpPr>
          <p:cNvPr id="3" name="Marcador de contenido 2">
            <a:extLst>
              <a:ext uri="{FF2B5EF4-FFF2-40B4-BE49-F238E27FC236}">
                <a16:creationId xmlns:a16="http://schemas.microsoft.com/office/drawing/2014/main" id="{A8374235-39FF-4158-A07A-0E680CA70313}"/>
              </a:ext>
            </a:extLst>
          </p:cNvPr>
          <p:cNvSpPr>
            <a:spLocks noGrp="1"/>
          </p:cNvSpPr>
          <p:nvPr>
            <p:ph idx="1"/>
          </p:nvPr>
        </p:nvSpPr>
        <p:spPr/>
        <p:txBody>
          <a:bodyPr/>
          <a:lstStyle/>
          <a:p>
            <a:pPr marL="0" indent="0">
              <a:buNone/>
            </a:pPr>
            <a:r>
              <a:rPr lang="es-419" dirty="0"/>
              <a:t> </a:t>
            </a:r>
            <a:endParaRPr lang="es-CO" dirty="0"/>
          </a:p>
          <a:p>
            <a:pPr lvl="0"/>
            <a:r>
              <a:rPr lang="es-419" dirty="0">
                <a:solidFill>
                  <a:schemeClr val="accent1">
                    <a:lumMod val="50000"/>
                  </a:schemeClr>
                </a:solidFill>
              </a:rPr>
              <a:t>Ley General de la Educación Ley 115 de 1994 </a:t>
            </a:r>
            <a:endParaRPr lang="es-CO" dirty="0">
              <a:solidFill>
                <a:schemeClr val="accent1">
                  <a:lumMod val="50000"/>
                </a:schemeClr>
              </a:solidFill>
            </a:endParaRPr>
          </a:p>
          <a:p>
            <a:pPr lvl="0"/>
            <a:r>
              <a:rPr lang="es-419" dirty="0">
                <a:solidFill>
                  <a:schemeClr val="accent1">
                    <a:lumMod val="50000"/>
                  </a:schemeClr>
                </a:solidFill>
              </a:rPr>
              <a:t>Lineamientos curriculares idiomas extranjeros. Ministerio de Educción Nacional Santafé de Bogotá D.C 1999 </a:t>
            </a:r>
            <a:endParaRPr lang="es-CO" dirty="0">
              <a:solidFill>
                <a:schemeClr val="accent1">
                  <a:lumMod val="50000"/>
                </a:schemeClr>
              </a:solidFill>
            </a:endParaRPr>
          </a:p>
          <a:p>
            <a:pPr lvl="0"/>
            <a:r>
              <a:rPr lang="es-419" dirty="0">
                <a:solidFill>
                  <a:schemeClr val="accent1">
                    <a:lumMod val="50000"/>
                  </a:schemeClr>
                </a:solidFill>
              </a:rPr>
              <a:t>Estándares básicos de competencias en lenguas extranjeras. Ingles Ministerio de Educación Nacional 2006. </a:t>
            </a:r>
            <a:endParaRPr lang="es-CO" dirty="0">
              <a:solidFill>
                <a:schemeClr val="accent1">
                  <a:lumMod val="50000"/>
                </a:schemeClr>
              </a:solidFill>
            </a:endParaRPr>
          </a:p>
          <a:p>
            <a:pPr lvl="0"/>
            <a:r>
              <a:rPr lang="es-419" dirty="0">
                <a:solidFill>
                  <a:schemeClr val="accent1">
                    <a:lumMod val="50000"/>
                  </a:schemeClr>
                </a:solidFill>
              </a:rPr>
              <a:t>Way to go.  6,7,8</a:t>
            </a:r>
            <a:endParaRPr lang="es-CO" dirty="0">
              <a:solidFill>
                <a:schemeClr val="accent1">
                  <a:lumMod val="50000"/>
                </a:schemeClr>
              </a:solidFill>
            </a:endParaRPr>
          </a:p>
          <a:p>
            <a:pPr lvl="0"/>
            <a:r>
              <a:rPr lang="es-419" dirty="0">
                <a:solidFill>
                  <a:schemeClr val="accent1">
                    <a:lumMod val="50000"/>
                  </a:schemeClr>
                </a:solidFill>
              </a:rPr>
              <a:t>English, Please ,9,10 y 11. </a:t>
            </a:r>
            <a:endParaRPr lang="es-CO" dirty="0">
              <a:solidFill>
                <a:schemeClr val="accent1">
                  <a:lumMod val="50000"/>
                </a:schemeClr>
              </a:solidFill>
            </a:endParaRPr>
          </a:p>
          <a:p>
            <a:endParaRPr lang="es-CO" dirty="0"/>
          </a:p>
        </p:txBody>
      </p:sp>
    </p:spTree>
    <p:extLst>
      <p:ext uri="{BB962C8B-B14F-4D97-AF65-F5344CB8AC3E}">
        <p14:creationId xmlns:p14="http://schemas.microsoft.com/office/powerpoint/2010/main" val="34288382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07DCDFD4-D303-44C2-9EBE-CF5D2638F2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7814" y="753613"/>
            <a:ext cx="7716371" cy="5162252"/>
          </a:xfrm>
          <a:prstGeom prst="rect">
            <a:avLst/>
          </a:prstGeom>
          <a:ln w="228600" cap="sq" cmpd="thickThin">
            <a:solidFill>
              <a:schemeClr val="accent1">
                <a:lumMod val="60000"/>
                <a:lumOff val="40000"/>
              </a:schemeClr>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24662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DEF10A-12FD-43B4-9A52-AF345B67D8D4}"/>
              </a:ext>
            </a:extLst>
          </p:cNvPr>
          <p:cNvSpPr>
            <a:spLocks noGrp="1"/>
          </p:cNvSpPr>
          <p:nvPr>
            <p:ph type="title"/>
          </p:nvPr>
        </p:nvSpPr>
        <p:spPr/>
        <p:txBody>
          <a:bodyPr/>
          <a:lstStyle/>
          <a:p>
            <a:pPr algn="ctr"/>
            <a:r>
              <a:rPr lang="es-ES" dirty="0">
                <a:solidFill>
                  <a:schemeClr val="accent1">
                    <a:lumMod val="50000"/>
                  </a:schemeClr>
                </a:solidFill>
              </a:rPr>
              <a:t>INTEGRANTES</a:t>
            </a:r>
            <a:endParaRPr lang="es-CO" dirty="0">
              <a:solidFill>
                <a:schemeClr val="accent1">
                  <a:lumMod val="50000"/>
                </a:schemeClr>
              </a:solidFill>
            </a:endParaRPr>
          </a:p>
        </p:txBody>
      </p:sp>
      <p:sp>
        <p:nvSpPr>
          <p:cNvPr id="3" name="Marcador de contenido 2">
            <a:extLst>
              <a:ext uri="{FF2B5EF4-FFF2-40B4-BE49-F238E27FC236}">
                <a16:creationId xmlns:a16="http://schemas.microsoft.com/office/drawing/2014/main" id="{EEE38DB5-EF76-4FFC-86A1-AD323000089A}"/>
              </a:ext>
            </a:extLst>
          </p:cNvPr>
          <p:cNvSpPr>
            <a:spLocks noGrp="1"/>
          </p:cNvSpPr>
          <p:nvPr>
            <p:ph idx="1"/>
          </p:nvPr>
        </p:nvSpPr>
        <p:spPr>
          <a:xfrm>
            <a:off x="0" y="2630245"/>
            <a:ext cx="5029200" cy="3931920"/>
          </a:xfrm>
        </p:spPr>
        <p:txBody>
          <a:bodyPr/>
          <a:lstStyle/>
          <a:p>
            <a:pPr algn="ctr"/>
            <a:endParaRPr lang="es-CO" dirty="0"/>
          </a:p>
          <a:p>
            <a:pPr marL="0" indent="0" algn="ctr">
              <a:buNone/>
            </a:pPr>
            <a:r>
              <a:rPr lang="es-419" dirty="0">
                <a:solidFill>
                  <a:schemeClr val="accent1">
                    <a:lumMod val="50000"/>
                  </a:schemeClr>
                </a:solidFill>
              </a:rPr>
              <a:t>YULI GUACHAVEZ DOMINGUEZ</a:t>
            </a:r>
            <a:endParaRPr lang="es-CO" dirty="0">
              <a:solidFill>
                <a:schemeClr val="accent1">
                  <a:lumMod val="50000"/>
                </a:schemeClr>
              </a:solidFill>
            </a:endParaRPr>
          </a:p>
          <a:p>
            <a:pPr marL="0" indent="0" algn="ctr">
              <a:buNone/>
            </a:pPr>
            <a:r>
              <a:rPr lang="es-419" dirty="0">
                <a:solidFill>
                  <a:schemeClr val="accent1">
                    <a:lumMod val="50000"/>
                  </a:schemeClr>
                </a:solidFill>
              </a:rPr>
              <a:t>INGRID TELLO ORTIZ</a:t>
            </a:r>
            <a:endParaRPr lang="es-CO" dirty="0">
              <a:solidFill>
                <a:schemeClr val="accent1">
                  <a:lumMod val="50000"/>
                </a:schemeClr>
              </a:solidFill>
            </a:endParaRPr>
          </a:p>
          <a:p>
            <a:pPr marL="0" indent="0" algn="ctr">
              <a:buNone/>
            </a:pPr>
            <a:r>
              <a:rPr lang="es-419" dirty="0">
                <a:solidFill>
                  <a:schemeClr val="accent1">
                    <a:lumMod val="50000"/>
                  </a:schemeClr>
                </a:solidFill>
              </a:rPr>
              <a:t>EIMAR ANDRES BENAVIDES</a:t>
            </a:r>
            <a:endParaRPr lang="es-CO" dirty="0">
              <a:solidFill>
                <a:schemeClr val="accent1">
                  <a:lumMod val="50000"/>
                </a:schemeClr>
              </a:solidFill>
            </a:endParaRPr>
          </a:p>
          <a:p>
            <a:pPr marL="0" indent="0" algn="ctr">
              <a:buNone/>
            </a:pPr>
            <a:r>
              <a:rPr lang="es-CO" dirty="0">
                <a:solidFill>
                  <a:schemeClr val="accent1">
                    <a:lumMod val="50000"/>
                  </a:schemeClr>
                </a:solidFill>
              </a:rPr>
              <a:t>JAEL CEBALLOS SANCHEZ</a:t>
            </a:r>
          </a:p>
          <a:p>
            <a:pPr marL="0" indent="0" algn="ctr">
              <a:buNone/>
            </a:pPr>
            <a:endParaRPr lang="es-CO" dirty="0"/>
          </a:p>
        </p:txBody>
      </p:sp>
      <p:pic>
        <p:nvPicPr>
          <p:cNvPr id="5" name="Imagen 4">
            <a:extLst>
              <a:ext uri="{FF2B5EF4-FFF2-40B4-BE49-F238E27FC236}">
                <a16:creationId xmlns:a16="http://schemas.microsoft.com/office/drawing/2014/main" id="{5F555F87-7FEB-490E-AE72-554AE720E73F}"/>
              </a:ext>
            </a:extLst>
          </p:cNvPr>
          <p:cNvPicPr>
            <a:picLocks noChangeAspect="1"/>
          </p:cNvPicPr>
          <p:nvPr/>
        </p:nvPicPr>
        <p:blipFill rotWithShape="1">
          <a:blip r:embed="rId2">
            <a:extLst>
              <a:ext uri="{28A0092B-C50C-407E-A947-70E740481C1C}">
                <a14:useLocalDpi xmlns:a14="http://schemas.microsoft.com/office/drawing/2010/main" val="0"/>
              </a:ext>
            </a:extLst>
          </a:blip>
          <a:srcRect l="14298" t="8541" r="16823" b="12227"/>
          <a:stretch/>
        </p:blipFill>
        <p:spPr>
          <a:xfrm>
            <a:off x="4706470" y="2014194"/>
            <a:ext cx="6418730" cy="4077324"/>
          </a:xfrm>
          <a:prstGeom prst="rect">
            <a:avLst/>
          </a:prstGeom>
          <a:ln>
            <a:noFill/>
          </a:ln>
          <a:effectLst>
            <a:softEdge rad="112500"/>
          </a:effectLst>
        </p:spPr>
      </p:pic>
    </p:spTree>
    <p:extLst>
      <p:ext uri="{BB962C8B-B14F-4D97-AF65-F5344CB8AC3E}">
        <p14:creationId xmlns:p14="http://schemas.microsoft.com/office/powerpoint/2010/main" val="116564134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48B2D5-8086-4727-9B07-A268747937E2}"/>
              </a:ext>
            </a:extLst>
          </p:cNvPr>
          <p:cNvSpPr>
            <a:spLocks noGrp="1"/>
          </p:cNvSpPr>
          <p:nvPr>
            <p:ph type="title"/>
          </p:nvPr>
        </p:nvSpPr>
        <p:spPr/>
        <p:txBody>
          <a:bodyPr/>
          <a:lstStyle/>
          <a:p>
            <a:pPr algn="ctr"/>
            <a:r>
              <a:rPr lang="es-ES" dirty="0">
                <a:solidFill>
                  <a:schemeClr val="accent1">
                    <a:lumMod val="50000"/>
                  </a:schemeClr>
                </a:solidFill>
              </a:rPr>
              <a:t>DIAGNOSTICO</a:t>
            </a:r>
            <a:endParaRPr lang="es-CO" dirty="0">
              <a:solidFill>
                <a:schemeClr val="accent1">
                  <a:lumMod val="50000"/>
                </a:schemeClr>
              </a:solidFill>
            </a:endParaRPr>
          </a:p>
        </p:txBody>
      </p:sp>
      <p:sp>
        <p:nvSpPr>
          <p:cNvPr id="3" name="Marcador de contenido 2">
            <a:extLst>
              <a:ext uri="{FF2B5EF4-FFF2-40B4-BE49-F238E27FC236}">
                <a16:creationId xmlns:a16="http://schemas.microsoft.com/office/drawing/2014/main" id="{422305A6-4950-441F-A357-269F4B817234}"/>
              </a:ext>
            </a:extLst>
          </p:cNvPr>
          <p:cNvSpPr>
            <a:spLocks noGrp="1"/>
          </p:cNvSpPr>
          <p:nvPr>
            <p:ph idx="1"/>
          </p:nvPr>
        </p:nvSpPr>
        <p:spPr>
          <a:xfrm>
            <a:off x="2030506" y="2226833"/>
            <a:ext cx="8130988" cy="3931920"/>
          </a:xfrm>
        </p:spPr>
        <p:txBody>
          <a:bodyPr/>
          <a:lstStyle/>
          <a:p>
            <a:endParaRPr lang="es-419" dirty="0"/>
          </a:p>
          <a:p>
            <a:pPr marL="0" indent="0">
              <a:buNone/>
            </a:pPr>
            <a:r>
              <a:rPr lang="es-419" sz="2400" dirty="0">
                <a:solidFill>
                  <a:schemeClr val="accent1">
                    <a:lumMod val="50000"/>
                  </a:schemeClr>
                </a:solidFill>
                <a:effectLst/>
                <a:latin typeface="Arial" panose="020B0604020202020204" pitchFamily="34" charset="0"/>
                <a:ea typeface="Times New Roman" panose="02020603050405020304" pitchFamily="18" charset="0"/>
              </a:rPr>
              <a:t>La implementación de una jornada dedicada a la lengua inglesa surge de la necesidad de implementar una estrategia metodológica con el propósito de que nuestros estudiantes puedan mejorar sus habilidades comunicativas, compartir sus experiencias en ambientes y situaciones cotidianas, en función de dialogar y practicar lo que se ha aprendido. Se pretende dar continuidad a este proceso formativo.</a:t>
            </a:r>
            <a:endParaRPr lang="es-CO" sz="2400" dirty="0">
              <a:solidFill>
                <a:schemeClr val="accent1">
                  <a:lumMod val="50000"/>
                </a:schemeClr>
              </a:solidFill>
              <a:effectLst/>
              <a:latin typeface="Times New Roman" panose="02020603050405020304" pitchFamily="18" charset="0"/>
              <a:ea typeface="Times New Roman" panose="02020603050405020304" pitchFamily="18" charset="0"/>
            </a:endParaRPr>
          </a:p>
          <a:p>
            <a:pPr marL="0" indent="0">
              <a:buNone/>
            </a:pPr>
            <a:endParaRPr lang="es-CO" dirty="0"/>
          </a:p>
          <a:p>
            <a:endParaRPr lang="es-CO" dirty="0"/>
          </a:p>
        </p:txBody>
      </p:sp>
    </p:spTree>
    <p:extLst>
      <p:ext uri="{BB962C8B-B14F-4D97-AF65-F5344CB8AC3E}">
        <p14:creationId xmlns:p14="http://schemas.microsoft.com/office/powerpoint/2010/main" val="384078688"/>
      </p:ext>
    </p:extLst>
  </p:cSld>
  <p:clrMapOvr>
    <a:masterClrMapping/>
  </p:clrMapOvr>
  <p:transition spd="slow">
    <p:wheel spokes="1"/>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33D17A-48ED-4A25-A685-0DAC10A3FE9A}"/>
              </a:ext>
            </a:extLst>
          </p:cNvPr>
          <p:cNvSpPr>
            <a:spLocks noGrp="1"/>
          </p:cNvSpPr>
          <p:nvPr>
            <p:ph type="title"/>
          </p:nvPr>
        </p:nvSpPr>
        <p:spPr/>
        <p:txBody>
          <a:bodyPr/>
          <a:lstStyle/>
          <a:p>
            <a:pPr algn="ctr"/>
            <a:r>
              <a:rPr lang="es-ES" dirty="0">
                <a:solidFill>
                  <a:schemeClr val="accent1">
                    <a:lumMod val="50000"/>
                  </a:schemeClr>
                </a:solidFill>
              </a:rPr>
              <a:t>FORMULACION DEL PROBLEMA</a:t>
            </a:r>
            <a:endParaRPr lang="es-CO" dirty="0">
              <a:solidFill>
                <a:schemeClr val="accent1">
                  <a:lumMod val="50000"/>
                </a:schemeClr>
              </a:solidFill>
            </a:endParaRPr>
          </a:p>
        </p:txBody>
      </p:sp>
      <p:sp>
        <p:nvSpPr>
          <p:cNvPr id="3" name="Marcador de contenido 2">
            <a:extLst>
              <a:ext uri="{FF2B5EF4-FFF2-40B4-BE49-F238E27FC236}">
                <a16:creationId xmlns:a16="http://schemas.microsoft.com/office/drawing/2014/main" id="{F0A81832-6B63-4046-A2BA-CD62FACBE47F}"/>
              </a:ext>
            </a:extLst>
          </p:cNvPr>
          <p:cNvSpPr>
            <a:spLocks noGrp="1"/>
          </p:cNvSpPr>
          <p:nvPr>
            <p:ph idx="1"/>
          </p:nvPr>
        </p:nvSpPr>
        <p:spPr>
          <a:xfrm>
            <a:off x="6387548" y="2014194"/>
            <a:ext cx="4737652" cy="3931920"/>
          </a:xfrm>
        </p:spPr>
        <p:txBody>
          <a:bodyPr/>
          <a:lstStyle/>
          <a:p>
            <a:pPr marL="0" indent="0">
              <a:buNone/>
            </a:pPr>
            <a:endParaRPr lang="es-419" dirty="0"/>
          </a:p>
          <a:p>
            <a:pPr marL="0" indent="0">
              <a:buNone/>
            </a:pPr>
            <a:endParaRPr lang="es-419" dirty="0"/>
          </a:p>
          <a:p>
            <a:pPr marL="45720" indent="0" algn="just">
              <a:lnSpc>
                <a:spcPct val="107000"/>
              </a:lnSpc>
              <a:spcAft>
                <a:spcPts val="800"/>
              </a:spcAft>
              <a:buNone/>
            </a:pP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¿Como implementar estrategias que motiven al estudiante de la Institución Educativa San Bartolomé  a la práctica cotidiana de las habilidades comunicativas en inglés?</a:t>
            </a:r>
            <a:endParaRPr lang="es-CO"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a:extLst>
              <a:ext uri="{FF2B5EF4-FFF2-40B4-BE49-F238E27FC236}">
                <a16:creationId xmlns:a16="http://schemas.microsoft.com/office/drawing/2014/main" id="{071ECB1B-853D-4E98-8D69-DD86FD6E091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0588" t="6471" r="13098" b="8270"/>
          <a:stretch/>
        </p:blipFill>
        <p:spPr bwMode="auto">
          <a:xfrm>
            <a:off x="1519517" y="1950720"/>
            <a:ext cx="4142273" cy="3536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899028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D4FAE0-E14C-4720-9D63-D260B27069E8}"/>
              </a:ext>
            </a:extLst>
          </p:cNvPr>
          <p:cNvSpPr>
            <a:spLocks noGrp="1"/>
          </p:cNvSpPr>
          <p:nvPr>
            <p:ph type="title"/>
          </p:nvPr>
        </p:nvSpPr>
        <p:spPr>
          <a:xfrm>
            <a:off x="1066800" y="642594"/>
            <a:ext cx="3677478" cy="1371600"/>
          </a:xfrm>
        </p:spPr>
        <p:txBody>
          <a:bodyPr>
            <a:normAutofit/>
          </a:bodyPr>
          <a:lstStyle/>
          <a:p>
            <a:pPr algn="ctr"/>
            <a:r>
              <a:rPr lang="es-ES" dirty="0">
                <a:solidFill>
                  <a:schemeClr val="accent1">
                    <a:lumMod val="50000"/>
                  </a:schemeClr>
                </a:solidFill>
              </a:rPr>
              <a:t>OBJETIVO GENERAL</a:t>
            </a:r>
            <a:endParaRPr lang="es-CO" dirty="0">
              <a:solidFill>
                <a:schemeClr val="accent1">
                  <a:lumMod val="50000"/>
                </a:schemeClr>
              </a:solidFill>
            </a:endParaRPr>
          </a:p>
        </p:txBody>
      </p:sp>
      <p:sp>
        <p:nvSpPr>
          <p:cNvPr id="3" name="Marcador de contenido 2">
            <a:extLst>
              <a:ext uri="{FF2B5EF4-FFF2-40B4-BE49-F238E27FC236}">
                <a16:creationId xmlns:a16="http://schemas.microsoft.com/office/drawing/2014/main" id="{3C700585-C206-4CC5-A16C-83B849ED2DCF}"/>
              </a:ext>
            </a:extLst>
          </p:cNvPr>
          <p:cNvSpPr>
            <a:spLocks noGrp="1"/>
          </p:cNvSpPr>
          <p:nvPr>
            <p:ph idx="1"/>
          </p:nvPr>
        </p:nvSpPr>
        <p:spPr>
          <a:xfrm>
            <a:off x="1066800" y="2103120"/>
            <a:ext cx="3677478" cy="3931920"/>
          </a:xfrm>
        </p:spPr>
        <p:txBody>
          <a:bodyPr/>
          <a:lstStyle/>
          <a:p>
            <a:endParaRPr lang="es-419" dirty="0"/>
          </a:p>
          <a:p>
            <a:pPr marL="0" indent="0">
              <a:buNone/>
            </a:pP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Implementar estrategias que motiven al estudiante de la Institución Educativa San Bartolomé a la práctica cotidiana de las habilidades comunicativas en inglés</a:t>
            </a:r>
            <a:r>
              <a:rPr lang="es-419" sz="2400" dirty="0">
                <a:solidFill>
                  <a:schemeClr val="accent1">
                    <a:lumMod val="50000"/>
                  </a:schemeClr>
                </a:solidFill>
              </a:rPr>
              <a:t>. </a:t>
            </a:r>
            <a:endParaRPr lang="es-CO" sz="2400" dirty="0">
              <a:solidFill>
                <a:schemeClr val="accent1">
                  <a:lumMod val="50000"/>
                </a:schemeClr>
              </a:solidFill>
            </a:endParaRPr>
          </a:p>
          <a:p>
            <a:endParaRPr lang="es-CO" dirty="0"/>
          </a:p>
        </p:txBody>
      </p:sp>
      <p:sp>
        <p:nvSpPr>
          <p:cNvPr id="4" name="Título 1">
            <a:extLst>
              <a:ext uri="{FF2B5EF4-FFF2-40B4-BE49-F238E27FC236}">
                <a16:creationId xmlns:a16="http://schemas.microsoft.com/office/drawing/2014/main" id="{3C26BB8F-701E-4ED0-AB8C-F1370BF4F132}"/>
              </a:ext>
            </a:extLst>
          </p:cNvPr>
          <p:cNvSpPr txBox="1">
            <a:spLocks/>
          </p:cNvSpPr>
          <p:nvPr/>
        </p:nvSpPr>
        <p:spPr>
          <a:xfrm>
            <a:off x="6599583" y="569571"/>
            <a:ext cx="3677478" cy="1371600"/>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a:lstStyle>
          <a:p>
            <a:pPr algn="ctr"/>
            <a:r>
              <a:rPr lang="es-ES" dirty="0"/>
              <a:t>OBJETIVOS  ESPECIFICOS</a:t>
            </a:r>
            <a:endParaRPr lang="es-CO" dirty="0"/>
          </a:p>
        </p:txBody>
      </p:sp>
      <p:sp>
        <p:nvSpPr>
          <p:cNvPr id="5" name="Marcador de contenido 2">
            <a:extLst>
              <a:ext uri="{FF2B5EF4-FFF2-40B4-BE49-F238E27FC236}">
                <a16:creationId xmlns:a16="http://schemas.microsoft.com/office/drawing/2014/main" id="{AFDB257F-999F-422F-8C2B-F2966586C001}"/>
              </a:ext>
            </a:extLst>
          </p:cNvPr>
          <p:cNvSpPr txBox="1">
            <a:spLocks/>
          </p:cNvSpPr>
          <p:nvPr/>
        </p:nvSpPr>
        <p:spPr>
          <a:xfrm>
            <a:off x="5592417" y="1804946"/>
            <a:ext cx="5420139" cy="3931920"/>
          </a:xfrm>
          <a:prstGeom prst="rect">
            <a:avLst/>
          </a:prstGeom>
        </p:spPr>
        <p:txBody>
          <a:bodyPr vert="horz" lIns="91440" tIns="45720" rIns="91440" bIns="45720" rtlCol="0">
            <a:normAutofit/>
          </a:bodyPr>
          <a:lst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endParaRPr lang="es-419" dirty="0"/>
          </a:p>
          <a:p>
            <a:endParaRPr lang="es-ES" dirty="0"/>
          </a:p>
          <a:p>
            <a:endParaRPr lang="es-CO" dirty="0"/>
          </a:p>
        </p:txBody>
      </p:sp>
      <p:sp>
        <p:nvSpPr>
          <p:cNvPr id="6" name="Rectángulo 5">
            <a:extLst>
              <a:ext uri="{FF2B5EF4-FFF2-40B4-BE49-F238E27FC236}">
                <a16:creationId xmlns:a16="http://schemas.microsoft.com/office/drawing/2014/main" id="{1AB8B002-C2F9-4ED3-A472-A8212E71115D}"/>
              </a:ext>
            </a:extLst>
          </p:cNvPr>
          <p:cNvSpPr/>
          <p:nvPr/>
        </p:nvSpPr>
        <p:spPr>
          <a:xfrm>
            <a:off x="5254486" y="2428592"/>
            <a:ext cx="6096000" cy="3645165"/>
          </a:xfrm>
          <a:prstGeom prst="rect">
            <a:avLst/>
          </a:prstGeom>
        </p:spPr>
        <p:txBody>
          <a:bodyPr>
            <a:spAutoFit/>
          </a:bodyPr>
          <a:lstStyle/>
          <a:p>
            <a:pPr marL="342900" lvl="0" indent="-342900" algn="just">
              <a:lnSpc>
                <a:spcPct val="107000"/>
              </a:lnSpc>
              <a:spcAft>
                <a:spcPts val="800"/>
              </a:spcAft>
              <a:buSzPts val="1100"/>
              <a:buFont typeface="+mj-lt"/>
              <a:buAutoNum type="arabicPeriod"/>
            </a:pPr>
            <a:r>
              <a:rPr lang="es-419" sz="1800" dirty="0">
                <a:effectLst/>
                <a:latin typeface="Arial" panose="020B0604020202020204" pitchFamily="34" charset="0"/>
                <a:ea typeface="Calibri" panose="020F0502020204030204" pitchFamily="34" charset="0"/>
                <a:cs typeface="Arial" panose="020B0604020202020204" pitchFamily="34" charset="0"/>
              </a:rPr>
              <a:t>Descubrir y resaltar los talentos y habilidades artísticas de los estudiantes de los diferentes grados de la institución.</a:t>
            </a:r>
            <a:endParaRPr lang="es-CO"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SzPts val="1100"/>
              <a:buFont typeface="+mj-lt"/>
              <a:buAutoNum type="arabicPeriod"/>
            </a:pPr>
            <a:r>
              <a:rPr lang="es-419" sz="1800" dirty="0">
                <a:effectLst/>
                <a:latin typeface="Arial" panose="020B0604020202020204" pitchFamily="34" charset="0"/>
                <a:ea typeface="Calibri" panose="020F0502020204030204" pitchFamily="34" charset="0"/>
                <a:cs typeface="Arial" panose="020B0604020202020204" pitchFamily="34" charset="0"/>
              </a:rPr>
              <a:t>Incentivar el uso del idioma inglés en los estudiantes teniendo en cuenta sus aspiraciones e intereses.</a:t>
            </a:r>
            <a:endParaRPr lang="es-CO"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SzPts val="1100"/>
              <a:buFont typeface="+mj-lt"/>
              <a:buAutoNum type="arabicPeriod"/>
            </a:pPr>
            <a:r>
              <a:rPr lang="es-419" sz="1800" dirty="0">
                <a:effectLst/>
                <a:latin typeface="Arial" panose="020B0604020202020204" pitchFamily="34" charset="0"/>
                <a:ea typeface="Calibri" panose="020F0502020204030204" pitchFamily="34" charset="0"/>
                <a:cs typeface="Arial" panose="020B0604020202020204" pitchFamily="34" charset="0"/>
              </a:rPr>
              <a:t>Adquirir mayor fluidez verbal mediante la práctica oral de lo aprendido, superando el temor a hablar en inglés</a:t>
            </a:r>
            <a:endParaRPr lang="es-CO" sz="18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7000"/>
              </a:lnSpc>
              <a:buSzPts val="1100"/>
              <a:buFont typeface="+mj-lt"/>
              <a:buAutoNum type="arabicPeriod"/>
            </a:pPr>
            <a:r>
              <a:rPr lang="es-419" sz="1800" dirty="0">
                <a:effectLst/>
                <a:latin typeface="Arial" panose="020B0604020202020204" pitchFamily="34" charset="0"/>
                <a:ea typeface="Calibri" panose="020F0502020204030204" pitchFamily="34" charset="0"/>
                <a:cs typeface="Arial" panose="020B0604020202020204" pitchFamily="34" charset="0"/>
              </a:rPr>
              <a:t>Fortalecer el desarrollo de habilidades (</a:t>
            </a:r>
            <a:r>
              <a:rPr lang="es-419" sz="1800" dirty="0" err="1">
                <a:effectLst/>
                <a:latin typeface="Arial" panose="020B0604020202020204" pitchFamily="34" charset="0"/>
                <a:ea typeface="Calibri" panose="020F0502020204030204" pitchFamily="34" charset="0"/>
                <a:cs typeface="Arial" panose="020B0604020202020204" pitchFamily="34" charset="0"/>
              </a:rPr>
              <a:t>listening</a:t>
            </a:r>
            <a:r>
              <a:rPr lang="es-419" sz="1800" dirty="0">
                <a:effectLst/>
                <a:latin typeface="Arial" panose="020B0604020202020204" pitchFamily="34" charset="0"/>
                <a:ea typeface="Calibri" panose="020F0502020204030204" pitchFamily="34" charset="0"/>
                <a:cs typeface="Arial" panose="020B0604020202020204" pitchFamily="34" charset="0"/>
              </a:rPr>
              <a:t>, </a:t>
            </a:r>
            <a:r>
              <a:rPr lang="es-419" sz="1800" dirty="0" err="1">
                <a:effectLst/>
                <a:latin typeface="Arial" panose="020B0604020202020204" pitchFamily="34" charset="0"/>
                <a:ea typeface="Calibri" panose="020F0502020204030204" pitchFamily="34" charset="0"/>
                <a:cs typeface="Arial" panose="020B0604020202020204" pitchFamily="34" charset="0"/>
              </a:rPr>
              <a:t>speaking</a:t>
            </a:r>
            <a:r>
              <a:rPr lang="es-419" sz="1800" dirty="0">
                <a:effectLst/>
                <a:latin typeface="Arial" panose="020B0604020202020204" pitchFamily="34" charset="0"/>
                <a:ea typeface="Calibri" panose="020F0502020204030204" pitchFamily="34" charset="0"/>
                <a:cs typeface="Arial" panose="020B0604020202020204" pitchFamily="34" charset="0"/>
              </a:rPr>
              <a:t>, </a:t>
            </a:r>
            <a:r>
              <a:rPr lang="es-419" sz="1800" dirty="0" err="1">
                <a:effectLst/>
                <a:latin typeface="Arial" panose="020B0604020202020204" pitchFamily="34" charset="0"/>
                <a:ea typeface="Calibri" panose="020F0502020204030204" pitchFamily="34" charset="0"/>
                <a:cs typeface="Arial" panose="020B0604020202020204" pitchFamily="34" charset="0"/>
              </a:rPr>
              <a:t>writting</a:t>
            </a:r>
            <a:r>
              <a:rPr lang="es-419" sz="1800" dirty="0">
                <a:effectLst/>
                <a:latin typeface="Arial" panose="020B0604020202020204" pitchFamily="34" charset="0"/>
                <a:ea typeface="Calibri" panose="020F0502020204030204" pitchFamily="34" charset="0"/>
                <a:cs typeface="Arial" panose="020B0604020202020204" pitchFamily="34" charset="0"/>
              </a:rPr>
              <a:t>, Reading) y saberes a través de las actividades lúdicas programadas.</a:t>
            </a:r>
            <a:endParaRPr lang="es-CO" sz="1800" dirty="0">
              <a:effectLst/>
              <a:latin typeface="Arial" panose="020B0604020202020204" pitchFamily="34" charset="0"/>
              <a:ea typeface="Calibri" panose="020F0502020204030204" pitchFamily="34" charset="0"/>
              <a:cs typeface="Arial" panose="020B0604020202020204" pitchFamily="34" charset="0"/>
            </a:endParaRPr>
          </a:p>
          <a:p>
            <a:pPr marL="457200">
              <a:lnSpc>
                <a:spcPct val="107000"/>
              </a:lnSpc>
              <a:spcAft>
                <a:spcPts val="800"/>
              </a:spcAft>
            </a:pPr>
            <a:endParaRPr lang="es-CO"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550322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25646238-E841-4A17-9044-1E4420BFFCBE}"/>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b="37403"/>
          <a:stretch/>
        </p:blipFill>
        <p:spPr>
          <a:xfrm>
            <a:off x="2486710" y="1095935"/>
            <a:ext cx="6778314" cy="4666130"/>
          </a:xfrm>
        </p:spPr>
      </p:pic>
    </p:spTree>
    <p:extLst>
      <p:ext uri="{BB962C8B-B14F-4D97-AF65-F5344CB8AC3E}">
        <p14:creationId xmlns:p14="http://schemas.microsoft.com/office/powerpoint/2010/main" val="1891373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6F9495B5-6288-49ED-B3E8-7D77C720A79C}"/>
              </a:ext>
            </a:extLst>
          </p:cNvPr>
          <p:cNvSpPr>
            <a:spLocks noGrp="1"/>
          </p:cNvSpPr>
          <p:nvPr>
            <p:ph idx="1"/>
          </p:nvPr>
        </p:nvSpPr>
        <p:spPr>
          <a:xfrm>
            <a:off x="1066800" y="1047584"/>
            <a:ext cx="10058400" cy="4762831"/>
          </a:xfrm>
        </p:spPr>
        <p:txBody>
          <a:bodyPr>
            <a:normAutofit lnSpcReduction="10000"/>
          </a:bodyPr>
          <a:lstStyle/>
          <a:p>
            <a:endParaRPr lang="es-419" dirty="0"/>
          </a:p>
          <a:p>
            <a:pPr marL="0" indent="0">
              <a:buNone/>
            </a:pPr>
            <a:r>
              <a:rPr lang="es-419" sz="2400" dirty="0">
                <a:solidFill>
                  <a:schemeClr val="accent1">
                    <a:lumMod val="50000"/>
                  </a:schemeClr>
                </a:solidFill>
              </a:rPr>
              <a:t>En lo expresado en la guía 22 “estándares básicos de competencias en lenguas extranjeras” el programa nacional de bilingüismo se orienta a “lograr ciudadanos y ciudadanas capaces de comunicarse en inglés, de tal forma que puedan insertar al país en los procesos de comunicación universal, en la economía global y en la apertura cultural, con estándares internacionalmente comparables”</a:t>
            </a:r>
            <a:endParaRPr lang="es-CO" sz="2400" dirty="0">
              <a:solidFill>
                <a:schemeClr val="accent1">
                  <a:lumMod val="50000"/>
                </a:schemeClr>
              </a:solidFill>
            </a:endParaRPr>
          </a:p>
          <a:p>
            <a:pPr marL="0" indent="0">
              <a:buNone/>
            </a:pPr>
            <a:r>
              <a:rPr lang="es-419" sz="2400" dirty="0">
                <a:solidFill>
                  <a:schemeClr val="accent1">
                    <a:lumMod val="50000"/>
                  </a:schemeClr>
                </a:solidFill>
              </a:rPr>
              <a:t>De acuerdo a lo anterior se pretende mejorar en los estudiantes la competencia comunicativa que incluye la competencia lingüística, la competencia pragmática y la competencia socio-lingüística; es importante recalcar que dentro del aprendizaje de lenguas extranjeras las cinco habilidades de comunicación juegan un rol importante. Estas habilidades según el Marco Común Europeo de Referencia para las Lenguas son: escucha, lectura, escritura, monólogo y conversación.</a:t>
            </a:r>
            <a:endParaRPr lang="es-CO" sz="2400" dirty="0">
              <a:solidFill>
                <a:schemeClr val="accent1">
                  <a:lumMod val="50000"/>
                </a:schemeClr>
              </a:solidFill>
            </a:endParaRPr>
          </a:p>
          <a:p>
            <a:endParaRPr lang="es-CO" dirty="0"/>
          </a:p>
        </p:txBody>
      </p:sp>
    </p:spTree>
    <p:extLst>
      <p:ext uri="{BB962C8B-B14F-4D97-AF65-F5344CB8AC3E}">
        <p14:creationId xmlns:p14="http://schemas.microsoft.com/office/powerpoint/2010/main" val="4862097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08D8A4D5-C2CC-45E6-80A4-5B112760D535}"/>
              </a:ext>
            </a:extLst>
          </p:cNvPr>
          <p:cNvSpPr>
            <a:spLocks noGrp="1"/>
          </p:cNvSpPr>
          <p:nvPr>
            <p:ph idx="1"/>
          </p:nvPr>
        </p:nvSpPr>
        <p:spPr>
          <a:xfrm>
            <a:off x="1066800" y="1210391"/>
            <a:ext cx="10058400" cy="3724680"/>
          </a:xfrm>
        </p:spPr>
        <p:txBody>
          <a:bodyPr>
            <a:normAutofit fontScale="92500" lnSpcReduction="20000"/>
          </a:bodyPr>
          <a:lstStyle/>
          <a:p>
            <a:pPr marL="45720" indent="0" algn="just">
              <a:lnSpc>
                <a:spcPct val="107000"/>
              </a:lnSpc>
              <a:spcAft>
                <a:spcPts val="800"/>
              </a:spcAft>
              <a:buNone/>
            </a:pP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Los docentes del área de idioma extranjero en función de mejorar la calidad educativa de la Institución Educativa San Bartolomé propenden implementar estrategias que motiven al estudiante a la práctica cotidiana de las habilidades comunicativas en inglés para ofrecer a los estudiantes posibilidades concretas que les permitan comprender e interpretar su realidad, explorando sus habilidades sociales y conociendo los aspectos culturales propios de la lengua que se aprende. Entre las estrategias que se implementarán se encuentran: tareas basadas en el aprendizaje, proyectos basados en el aprendizaje, problemas basados en el aprendizaje, cooperativismo y aprendizaje significativo; los cuales fomentarán en los estudiantes la confianza y mejoramiento en su producción oral y la expresión de las artes escénicas en todas sus facetas.</a:t>
            </a:r>
            <a:endParaRPr lang="es-CO"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endParaRPr lang="es-CO" sz="800" dirty="0"/>
          </a:p>
        </p:txBody>
      </p:sp>
    </p:spTree>
    <p:extLst>
      <p:ext uri="{BB962C8B-B14F-4D97-AF65-F5344CB8AC3E}">
        <p14:creationId xmlns:p14="http://schemas.microsoft.com/office/powerpoint/2010/main" val="36630879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7030A0"/>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366BF60-A0DF-40AC-8FFB-5AA472626115}"/>
              </a:ext>
            </a:extLst>
          </p:cNvPr>
          <p:cNvSpPr>
            <a:spLocks noGrp="1"/>
          </p:cNvSpPr>
          <p:nvPr>
            <p:ph type="title"/>
          </p:nvPr>
        </p:nvSpPr>
        <p:spPr/>
        <p:txBody>
          <a:bodyPr/>
          <a:lstStyle/>
          <a:p>
            <a:pPr algn="ctr"/>
            <a:r>
              <a:rPr lang="es-ES" dirty="0">
                <a:solidFill>
                  <a:schemeClr val="accent1">
                    <a:lumMod val="50000"/>
                  </a:schemeClr>
                </a:solidFill>
              </a:rPr>
              <a:t>JUSTIFICACION</a:t>
            </a:r>
            <a:endParaRPr lang="es-CO" dirty="0">
              <a:solidFill>
                <a:schemeClr val="accent1">
                  <a:lumMod val="50000"/>
                </a:schemeClr>
              </a:solidFill>
            </a:endParaRPr>
          </a:p>
        </p:txBody>
      </p:sp>
      <p:sp>
        <p:nvSpPr>
          <p:cNvPr id="3" name="Marcador de contenido 2">
            <a:extLst>
              <a:ext uri="{FF2B5EF4-FFF2-40B4-BE49-F238E27FC236}">
                <a16:creationId xmlns:a16="http://schemas.microsoft.com/office/drawing/2014/main" id="{831D468F-116A-4DC3-A455-722AEAD0C15E}"/>
              </a:ext>
            </a:extLst>
          </p:cNvPr>
          <p:cNvSpPr>
            <a:spLocks noGrp="1"/>
          </p:cNvSpPr>
          <p:nvPr>
            <p:ph idx="1"/>
          </p:nvPr>
        </p:nvSpPr>
        <p:spPr/>
        <p:txBody>
          <a:bodyPr/>
          <a:lstStyle/>
          <a:p>
            <a:pPr marL="0" indent="0">
              <a:buNone/>
            </a:pPr>
            <a:endParaRPr lang="es-419" dirty="0"/>
          </a:p>
          <a:p>
            <a:pPr marL="0" indent="0">
              <a:buNone/>
            </a:pP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Este proyecto </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v</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g</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do</a:t>
            </a:r>
            <a:r>
              <a:rPr lang="es-419" sz="2400" spc="2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los estudiantes de la Institución Educativa San Bartolomé con el fin de mejorar sus habilidades comunicativas en un espacio dentro de la jornada escolar; 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f</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ali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rro</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c</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p</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aci</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 or</a:t>
            </a:r>
            <a:r>
              <a:rPr lang="es-419" sz="2400" spc="-1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 y</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c</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pr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ón de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os</a:t>
            </a:r>
            <a:r>
              <a:rPr lang="es-419" sz="2400" spc="1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aprendices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 </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am</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b</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ie</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no y</a:t>
            </a:r>
            <a:r>
              <a:rPr lang="es-419" sz="2400" spc="-4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at</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3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g</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do a</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pr</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v</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 un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ma</a:t>
            </a:r>
            <a:r>
              <a:rPr lang="es-419" sz="2400" spc="-4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y</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or do</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 </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p</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or</a:t>
            </a:r>
            <a:r>
              <a:rPr lang="es-419" sz="2400" spc="-1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y</a:t>
            </a:r>
            <a:r>
              <a:rPr lang="es-419" sz="2400" spc="-4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iti</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v</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dqu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ici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ón </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v</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bu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spc="3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f</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z</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y</a:t>
            </a:r>
            <a:r>
              <a:rPr lang="es-419" sz="2400" spc="-4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f</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acili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 de 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pu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q</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on</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v</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aci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ón; así mismo se hará 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 de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os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ono</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ci</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m</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que</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h</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p</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do durante el proceso educativo donde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ta</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b</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le</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rán</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on</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act</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it</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e</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3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a:t>
            </a:r>
            <a:r>
              <a:rPr lang="es-419" sz="2400" spc="-1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ia</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n</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y</a:t>
            </a:r>
            <a:r>
              <a:rPr lang="es-419" sz="2400" spc="-4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r</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tic</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u</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d</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a</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s</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c</a:t>
            </a:r>
            <a:r>
              <a:rPr lang="es-419" sz="240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on</a:t>
            </a:r>
            <a:r>
              <a:rPr lang="es-419" sz="2400" spc="-20"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s-419" sz="2400" spc="5"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los talentos y habilidades artísticas.</a:t>
            </a:r>
            <a:endParaRPr lang="es-CO" sz="24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s-CO" dirty="0"/>
          </a:p>
          <a:p>
            <a:endParaRPr lang="es-CO" dirty="0"/>
          </a:p>
        </p:txBody>
      </p:sp>
    </p:spTree>
    <p:extLst>
      <p:ext uri="{BB962C8B-B14F-4D97-AF65-F5344CB8AC3E}">
        <p14:creationId xmlns:p14="http://schemas.microsoft.com/office/powerpoint/2010/main" val="4126578942"/>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theme/theme1.xml><?xml version="1.0" encoding="utf-8"?>
<a:theme xmlns:a="http://schemas.openxmlformats.org/drawingml/2006/main" name="Base">
  <a:themeElements>
    <a:clrScheme name="Base">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TM03457444[[fn=Base]]</Template>
  <TotalTime>142</TotalTime>
  <Words>838</Words>
  <Application>Microsoft Office PowerPoint</Application>
  <PresentationFormat>Panorámica</PresentationFormat>
  <Paragraphs>73</Paragraphs>
  <Slides>13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13</vt:i4>
      </vt:variant>
    </vt:vector>
  </HeadingPairs>
  <TitlesOfParts>
    <vt:vector size="19" baseType="lpstr">
      <vt:lpstr>Arial</vt:lpstr>
      <vt:lpstr>Calibri</vt:lpstr>
      <vt:lpstr>Corbel</vt:lpstr>
      <vt:lpstr>Garamond</vt:lpstr>
      <vt:lpstr>Times New Roman</vt:lpstr>
      <vt:lpstr>Base</vt:lpstr>
      <vt:lpstr>Presentación de PowerPoint</vt:lpstr>
      <vt:lpstr>INTEGRANTES</vt:lpstr>
      <vt:lpstr>DIAGNOSTICO</vt:lpstr>
      <vt:lpstr>FORMULACION DEL PROBLEMA</vt:lpstr>
      <vt:lpstr>OBJETIVO GENERAL</vt:lpstr>
      <vt:lpstr>Presentación de PowerPoint</vt:lpstr>
      <vt:lpstr>Presentación de PowerPoint</vt:lpstr>
      <vt:lpstr>Presentación de PowerPoint</vt:lpstr>
      <vt:lpstr>JUSTIFICACION</vt:lpstr>
      <vt:lpstr>      CRONOGRAMA DE ACTIVIDADES</vt:lpstr>
      <vt:lpstr>RECURSOS</vt:lpstr>
      <vt:lpstr>BIBLIOGRAFIA</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PERSONAL</dc:creator>
  <cp:lastModifiedBy>DELL</cp:lastModifiedBy>
  <cp:revision>85</cp:revision>
  <dcterms:created xsi:type="dcterms:W3CDTF">2023-01-27T16:51:55Z</dcterms:created>
  <dcterms:modified xsi:type="dcterms:W3CDTF">2025-01-23T17:53:44Z</dcterms:modified>
</cp:coreProperties>
</file>