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60" r:id="rId3"/>
    <p:sldId id="258" r:id="rId4"/>
    <p:sldId id="259" r:id="rId5"/>
    <p:sldId id="264" r:id="rId6"/>
    <p:sldId id="261" r:id="rId7"/>
    <p:sldId id="269" r:id="rId8"/>
    <p:sldId id="263" r:id="rId9"/>
    <p:sldId id="265" r:id="rId10"/>
    <p:sldId id="266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09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208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61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3656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21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30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3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3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910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1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6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06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0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8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D4E3B-9274-4E13-BA24-28F8C4D7B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301" y="1322294"/>
            <a:ext cx="9058181" cy="2262781"/>
          </a:xfrm>
        </p:spPr>
        <p:txBody>
          <a:bodyPr>
            <a:noAutofit/>
          </a:bodyPr>
          <a:lstStyle/>
          <a:p>
            <a:pPr algn="l"/>
            <a:r>
              <a:rPr lang="es-CO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EDUCACIÓN PARA LA DEMOCRACIA Y EL EJERCICIO DE LOS DERECHOS HUMANOS</a:t>
            </a:r>
            <a:br>
              <a:rPr lang="es-C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8D8F3E-37EE-49A8-AFC8-C9BE45216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518" y="3304242"/>
            <a:ext cx="8915399" cy="2088776"/>
          </a:xfrm>
        </p:spPr>
        <p:txBody>
          <a:bodyPr>
            <a:noAutofit/>
          </a:bodyPr>
          <a:lstStyle/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AIDA LUCIA ZARAMA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NOHORA EDILMA ESCOBAR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GLADIS RIVERA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CAMILO VALENZUELA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JUAN PABLO BUCHELLI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J0SE FABIAN CANACUAN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JESUS JAVIER ROSERO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CARLOS ALBERTO REVELO</a:t>
            </a:r>
            <a:endParaRPr lang="es-CO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CO" sz="13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RICARDO PATIÑO CORDOBA</a:t>
            </a:r>
          </a:p>
          <a:p>
            <a:pPr algn="ctr"/>
            <a:r>
              <a:rPr lang="es-CO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JUAN LEONARDO GUEVARA</a:t>
            </a:r>
            <a:endParaRPr lang="es-CO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CO" sz="1300" dirty="0"/>
          </a:p>
        </p:txBody>
      </p:sp>
    </p:spTree>
    <p:extLst>
      <p:ext uri="{BB962C8B-B14F-4D97-AF65-F5344CB8AC3E}">
        <p14:creationId xmlns:p14="http://schemas.microsoft.com/office/powerpoint/2010/main" val="2830469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D305296-F4B9-4A23-A82D-B19FDD5E6D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832783"/>
              </p:ext>
            </p:extLst>
          </p:nvPr>
        </p:nvGraphicFramePr>
        <p:xfrm>
          <a:off x="2501900" y="711201"/>
          <a:ext cx="8254999" cy="5613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9298">
                  <a:extLst>
                    <a:ext uri="{9D8B030D-6E8A-4147-A177-3AD203B41FA5}">
                      <a16:colId xmlns:a16="http://schemas.microsoft.com/office/drawing/2014/main" val="107560996"/>
                    </a:ext>
                  </a:extLst>
                </a:gridCol>
                <a:gridCol w="3891778">
                  <a:extLst>
                    <a:ext uri="{9D8B030D-6E8A-4147-A177-3AD203B41FA5}">
                      <a16:colId xmlns:a16="http://schemas.microsoft.com/office/drawing/2014/main" val="1605016168"/>
                    </a:ext>
                  </a:extLst>
                </a:gridCol>
                <a:gridCol w="2113923">
                  <a:extLst>
                    <a:ext uri="{9D8B030D-6E8A-4147-A177-3AD203B41FA5}">
                      <a16:colId xmlns:a16="http://schemas.microsoft.com/office/drawing/2014/main" val="3299302133"/>
                    </a:ext>
                  </a:extLst>
                </a:gridCol>
              </a:tblGrid>
              <a:tr h="148850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Abril 09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Charla Día Nacional de la memoria y la solidaridad con las victimas para grados 6 y 7 (el Bogotazo)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4220933"/>
                  </a:ext>
                </a:extLst>
              </a:tr>
              <a:tr h="2253700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Abril 22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Elaboración y presentación trabajos que ilustren el análisis de los Derechos Humanos, (artículos 1 – 10), valores cívicos y democráticos mediante exposición de carteleras.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Docentes Ciencias Sociales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965325"/>
                  </a:ext>
                </a:extLst>
              </a:tr>
              <a:tr h="1871192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Abril 30 de 2025</a:t>
                      </a:r>
                    </a:p>
                    <a:p>
                      <a:pPr indent="75565" algn="ctr"/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75565" algn="ctr"/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75565" algn="ctr"/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MAYO 18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 dirty="0">
                          <a:effectLst/>
                        </a:rPr>
                        <a:t>Revisión y seguimiento al Plan de Gobierno escolar de Personero Estudiantil, </a:t>
                      </a:r>
                      <a:r>
                        <a:rPr lang="es-ES" sz="1200" dirty="0">
                          <a:effectLst/>
                        </a:rPr>
                        <a:t>Contralor Estudiantil</a:t>
                      </a:r>
                      <a:r>
                        <a:rPr lang="es-CO" sz="1200" dirty="0">
                          <a:effectLst/>
                        </a:rPr>
                        <a:t> y Gobernador Cabildo Menor</a:t>
                      </a:r>
                    </a:p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CELEBRACION MUNICIPALIDAD CORDOBA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26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970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034A4E-044D-47E4-ADB7-739A2040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SEGUNDO PERIODO  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9B601F1-B337-4809-98C5-3FBB62C95D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72053"/>
              </p:ext>
            </p:extLst>
          </p:nvPr>
        </p:nvGraphicFramePr>
        <p:xfrm>
          <a:off x="1612900" y="1409700"/>
          <a:ext cx="9525000" cy="5130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5344">
                  <a:extLst>
                    <a:ext uri="{9D8B030D-6E8A-4147-A177-3AD203B41FA5}">
                      <a16:colId xmlns:a16="http://schemas.microsoft.com/office/drawing/2014/main" val="3064219419"/>
                    </a:ext>
                  </a:extLst>
                </a:gridCol>
                <a:gridCol w="4490513">
                  <a:extLst>
                    <a:ext uri="{9D8B030D-6E8A-4147-A177-3AD203B41FA5}">
                      <a16:colId xmlns:a16="http://schemas.microsoft.com/office/drawing/2014/main" val="157566482"/>
                    </a:ext>
                  </a:extLst>
                </a:gridCol>
                <a:gridCol w="2439143">
                  <a:extLst>
                    <a:ext uri="{9D8B030D-6E8A-4147-A177-3AD203B41FA5}">
                      <a16:colId xmlns:a16="http://schemas.microsoft.com/office/drawing/2014/main" val="3904159064"/>
                    </a:ext>
                  </a:extLst>
                </a:gridCol>
              </a:tblGrid>
              <a:tr h="1230725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Mayo 18 de 2025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Participación de la Comunidad Educativa en la Municipalidad de Córdoba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Comunidad Educativa INESAB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Banda de Paz.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Proyecto de Danzas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5401501"/>
                  </a:ext>
                </a:extLst>
              </a:tr>
              <a:tr h="615362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Agosto 07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Representación gráfica Batalla de Boyacá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2658126"/>
                  </a:ext>
                </a:extLst>
              </a:tr>
              <a:tr h="889783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Agosto  20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Participación en la Fiesta patronal en honor a San Bartolomé Apóstol y Martir.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Banda de Paz.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0402454"/>
                  </a:ext>
                </a:extLst>
              </a:tr>
              <a:tr h="889783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Agosto 28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Representación gráfica del análisis de los Derechos Humanos, (artículos 11 – 20)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897627"/>
                  </a:ext>
                </a:extLst>
              </a:tr>
              <a:tr h="150514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Agosto 29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Revisión y seguimiento al Plan de Gobierno escolar de Personero Estudiantil, </a:t>
                      </a:r>
                      <a:r>
                        <a:rPr lang="es-ES" sz="1200">
                          <a:effectLst/>
                        </a:rPr>
                        <a:t>Contralor Estudiantil</a:t>
                      </a:r>
                      <a:r>
                        <a:rPr lang="es-CO" sz="1200">
                          <a:effectLst/>
                        </a:rPr>
                        <a:t> y Gobernador Cabildo Menor.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2286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182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BB6ABD-EB5B-41FF-8440-35520FD2C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TERCER PERIODO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DA31811-9D7A-43CE-922B-02AADDE1F5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44466"/>
              </p:ext>
            </p:extLst>
          </p:nvPr>
        </p:nvGraphicFramePr>
        <p:xfrm>
          <a:off x="1244600" y="1409700"/>
          <a:ext cx="9207500" cy="502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8832">
                  <a:extLst>
                    <a:ext uri="{9D8B030D-6E8A-4147-A177-3AD203B41FA5}">
                      <a16:colId xmlns:a16="http://schemas.microsoft.com/office/drawing/2014/main" val="1669629587"/>
                    </a:ext>
                  </a:extLst>
                </a:gridCol>
                <a:gridCol w="4340830">
                  <a:extLst>
                    <a:ext uri="{9D8B030D-6E8A-4147-A177-3AD203B41FA5}">
                      <a16:colId xmlns:a16="http://schemas.microsoft.com/office/drawing/2014/main" val="4260334077"/>
                    </a:ext>
                  </a:extLst>
                </a:gridCol>
                <a:gridCol w="2357838">
                  <a:extLst>
                    <a:ext uri="{9D8B030D-6E8A-4147-A177-3AD203B41FA5}">
                      <a16:colId xmlns:a16="http://schemas.microsoft.com/office/drawing/2014/main" val="692401581"/>
                    </a:ext>
                  </a:extLst>
                </a:gridCol>
              </a:tblGrid>
              <a:tr h="1005159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Octubre 14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Socialización y Representación grafica del Dia de la Raza. 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5615338"/>
                  </a:ext>
                </a:extLst>
              </a:tr>
              <a:tr h="109005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100" dirty="0">
                        <a:effectLst/>
                      </a:endParaRP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Noviembre 11 de 2025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Socialización y Representación gráfica Independencia de Cartagena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110250"/>
                  </a:ext>
                </a:extLst>
              </a:tr>
              <a:tr h="109005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Noviembre 27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Representación gráfica de los Derechos Humanos, (artículos 21 – 30).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7927115"/>
                  </a:ext>
                </a:extLst>
              </a:tr>
              <a:tr h="184392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100">
                        <a:effectLst/>
                      </a:endParaRP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Diciembre 2 de 2025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Revisión y seguimiento al Plan de Gobierno escolar de Personero Estudiantil, </a:t>
                      </a:r>
                      <a:r>
                        <a:rPr lang="es-ES" sz="1200">
                          <a:effectLst/>
                        </a:rPr>
                        <a:t>Contralor Estudiantil</a:t>
                      </a:r>
                      <a:r>
                        <a:rPr lang="es-CO" sz="1200">
                          <a:effectLst/>
                        </a:rPr>
                        <a:t> y Gobernador Cabildo Menor.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027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00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28DB5-2250-48A9-B4F8-4E97EF446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PRESUPUESTO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89E267-C193-4530-98B6-7339E45CB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206500"/>
            <a:ext cx="8842202" cy="4864099"/>
          </a:xfrm>
        </p:spPr>
        <p:txBody>
          <a:bodyPr/>
          <a:lstStyle/>
          <a:p>
            <a:pPr indent="0" algn="just">
              <a:buNone/>
            </a:pP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5565" algn="just"/>
            <a:r>
              <a:rPr lang="es-CO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recursos necesarios para la ejecución del proyecto EDUCACIÓN PARA LA DEMOCRACIA Y EL EJERCICIO DE LOS DERECHOS HUMANOS, serán responsabilidad de las directivas de la Institución Educativa en lo que respecta a:</a:t>
            </a:r>
            <a:endParaRPr lang="es-C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endParaRPr lang="es-C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es-CO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Recursos humanos</a:t>
            </a:r>
            <a:endParaRPr lang="es-C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es-CO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Materiales</a:t>
            </a:r>
            <a:endParaRPr lang="es-C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es-CO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Tecnológicos</a:t>
            </a:r>
            <a:endParaRPr lang="es-CO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61485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6C323C-8D6D-43FB-A74A-1256265E7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234" y="1651000"/>
            <a:ext cx="8596668" cy="1320800"/>
          </a:xfrm>
        </p:spPr>
        <p:txBody>
          <a:bodyPr>
            <a:noAutofit/>
          </a:bodyPr>
          <a:lstStyle/>
          <a:p>
            <a:r>
              <a:rPr lang="es-MX" sz="9600" dirty="0"/>
              <a:t>¡MUCHAS GRACIAS!</a:t>
            </a:r>
            <a:endParaRPr lang="es-CO" sz="9600" dirty="0"/>
          </a:p>
        </p:txBody>
      </p:sp>
    </p:spTree>
    <p:extLst>
      <p:ext uri="{BB962C8B-B14F-4D97-AF65-F5344CB8AC3E}">
        <p14:creationId xmlns:p14="http://schemas.microsoft.com/office/powerpoint/2010/main" val="258334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38AA9-2726-4657-B286-D128D648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FORMULACIÓN DEL PROBLEMA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8DD7D-61FD-43B7-A98B-F82AC7F3F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034" y="1488613"/>
            <a:ext cx="8596668" cy="3880773"/>
          </a:xfrm>
        </p:spPr>
        <p:txBody>
          <a:bodyPr/>
          <a:lstStyle/>
          <a:p>
            <a:pPr indent="75565" algn="just">
              <a:lnSpc>
                <a:spcPct val="150000"/>
              </a:lnSpc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¿Cómo fortalecer en los estudiantes de la Institución Educativa San Bartolomé la promoción estudiantil y la cultura de la formación ciudadana con base en los Derechos Fundamentales consagrados en la Constitución Política de Colombia, participando activamente de espacios Democráticos, vigilancia de recursos y bienes públicos asignados a la institución, al igual que la conmemoración de fiestas patrias y patronales que contribuyan al mejoramiento del ambiente escolar y comunitario?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11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66235-F8F9-42C3-B815-B5958846F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DIAGNOSTICO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CE92E0-8152-4BAE-A550-1DE772D64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506" y="1577787"/>
            <a:ext cx="9855106" cy="4885765"/>
          </a:xfrm>
        </p:spPr>
        <p:txBody>
          <a:bodyPr>
            <a:normAutofit fontScale="47500" lnSpcReduction="20000"/>
          </a:bodyPr>
          <a:lstStyle/>
          <a:p>
            <a:pPr marL="457200" algn="just">
              <a:lnSpc>
                <a:spcPct val="150000"/>
              </a:lnSpc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de gran importancia para la Comunidad Educativa conocer la aplicabilidad de los Derechos Humanos, las Competencias Ciudadanas, las normas de la Cátedra de la Paz, la Educación Cívica y la protección de la diversidad étnica, cultural y democrática, la transparencia, la integridad y la cultura de la legalidad en el ámbito escolar, lo mismo que la conmemoración de fiestas patrias y patronales.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desconocimiento y la no practica de normas por parte de la Comunidad Educativa conlleva a problemas de convivencia, carencia de valores, baja autoestima, violación de los Derechos Humanos y la perdida de sentido de pertenencia e identificación por nuestra cultura.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situación de violencia del país ha permeado a las instituciones educativas donde los estudiantes se han involucrado en situaciones que afectan la convivencia escolar por falta de iniciativas de los valores en la familia que conllevan a una indiferencia en la participación activa del Gobierno Escolar, la conmemoración de fechas especiales como son: fiestas patrias y patronales que inciden en la toma de decisiones asertivas en la Institución.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proyecto se fundamenta en el cumplimiento de las normas de la Constitución Política de Colombia, Ley General de Educación, Ley 1098 de Infancia y Adolescencia, Ley 1620 que busca regular el matoneo en la Institución Educativa, sedes y centro asociado; las prácticas democráticas, religiosas y cívicas que permiten el mejoramiento y rescate de valores de los futuros ciudadanos y de la comunidad en general.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estudiantes de la Institución Educativa San Bartolomé, sus sedes y centro asociado, comprenden que los Derechos Humanos, la Cátedra de la Paz, la Educación Cívica y religiosa, la protección de la diversidad étnica, cultural y la Democracia, la vigilancia y control de los bienes y recursos públicos que llegan a la institución,  son esenciales para desarrollar acciones que les permitan fortalecer las competencias ciudadanas en su vida cotidiana y en los diferentes espacios de acción mutua.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9625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E3C37-CE53-4ECD-9A76-2B7F38C45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34" y="22411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JUSTIFICACION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153CF0-57CC-4EF3-B57A-37E492AFF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12" y="1111624"/>
            <a:ext cx="9577200" cy="5217458"/>
          </a:xfrm>
        </p:spPr>
        <p:txBody>
          <a:bodyPr>
            <a:normAutofit fontScale="85000" lnSpcReduction="20000"/>
          </a:bodyPr>
          <a:lstStyle/>
          <a:p>
            <a:pPr marL="457200" algn="just">
              <a:lnSpc>
                <a:spcPct val="150000"/>
              </a:lnSpc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proyecto tiene como finalidad fortalecer la Calidad Educativa, la Convivencia Escolar y la construcción de una nueva sociedad con principios de justicia, equidad, tolerancia, responsabilidad, respeto, honradez y pluralidad, asumiendo comportamientos adecuados en las diferentes actividades que se desarrollen dentro y fuera de la institución.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proyecto da respuesta a los principios que inspiran la Constitución Política Nacional, en cuanto al ejercicio de una democracia representativa y participativa, donde los estudiantes mediante sus derechos y deberes eligen y pueden ser elegidos para formar parte del Gobierno Escolar.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Actualmente nuestra sociedad necesita líderes, personas comprometidas, creativas, honestas y emprendedoras que generen cambios y transformaciones socioculturales para lograr una sana convivencia en busca de la paz.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Estado debe garantizar la vida, la libertad de expresión, la participación directa e indirecta para que los nuevos lideres desarrollen sus capacidades y aptitudes en los espacios donde se relaciona.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10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desarrollo del proyecto, hace necesario buscar estrategias pedagógicas acordes a la situación actual y a las diferentes disposiciones gubernamentales en las que todos adquieran compromisos de colaboración y participación responsable y activa.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2116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B27C35-27F2-4655-A1DD-8ED6C8DE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75565" algn="ctr">
              <a:lnSpc>
                <a:spcPct val="150000"/>
              </a:lnSpc>
            </a:pPr>
            <a:r>
              <a:rPr lang="es-CO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 GENERAL</a:t>
            </a: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8984E-24ED-42B8-AB38-9B9AB51BE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934" y="1488613"/>
            <a:ext cx="8596668" cy="3880773"/>
          </a:xfrm>
        </p:spPr>
        <p:txBody>
          <a:bodyPr/>
          <a:lstStyle/>
          <a:p>
            <a:pPr algn="just"/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el conocimiento y análisis del Pacto de Convivencia Institucional, Derechos Humanos, competencias ciudadanas, liderazgo, fiestas patrias y patronales, propiciando espacios de sensibilización y participación para el fortalecimiento de la acción democrática, la paz y la sana convivencia escolar y social, el cuidado de los bienes y recursos de la institución que genere un mejor ambiente en la Comunidad Educativa.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620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3DC42-1152-426B-AAD6-BC504DD9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ESPECÍFICOS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4F0490-5F41-46F6-97B0-52D1B8BC2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066801"/>
            <a:ext cx="9525000" cy="5333999"/>
          </a:xfrm>
        </p:spPr>
        <p:txBody>
          <a:bodyPr>
            <a:normAutofit fontScale="92500" lnSpcReduction="20000"/>
          </a:bodyPr>
          <a:lstStyle/>
          <a:p>
            <a:pPr indent="75565" algn="just">
              <a:lnSpc>
                <a:spcPct val="150000"/>
              </a:lnSpc>
            </a:pP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Interpretar y analizar los derechos y deberes de la Comunidad Educativa contemplados en el Pacto de Convivencia.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Organizar el Gobierno Escolar de la Institución teniendo en cuenta el reglamento para la elección de los diferentes órganos que lo componen.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 y presentar trabajos que ilustren el análisis de los Derechos Humanos, valores cívicos, religiosos y democráticos mediante socializaciones.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Participar activamente con la comunidad educativa en la conmemoración de las fiestas patrias y patronales.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Brindar experiencias, vivencias y temáticas que contribuyan a mejorar las competencias ciudadanas.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la identidad cultural con la participación activa en las fiestas cósmicas.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el sentido de pertenencia por la institución y el debido manejo de los recursos en pro de una cultura por la participación y transparencia ciudadana.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8918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E3BDE-B2FF-4C46-B702-A8F32D3E9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834" y="1854200"/>
            <a:ext cx="8596668" cy="1320800"/>
          </a:xfrm>
        </p:spPr>
        <p:txBody>
          <a:bodyPr>
            <a:noAutofit/>
          </a:bodyPr>
          <a:lstStyle/>
          <a:p>
            <a:r>
              <a:rPr lang="es-MX" sz="8800" dirty="0"/>
              <a:t>CRONOGRAMA DE ACTIVIDADES </a:t>
            </a:r>
            <a:endParaRPr lang="es-CO" sz="8800" dirty="0"/>
          </a:p>
        </p:txBody>
      </p:sp>
    </p:spTree>
    <p:extLst>
      <p:ext uri="{BB962C8B-B14F-4D97-AF65-F5344CB8AC3E}">
        <p14:creationId xmlns:p14="http://schemas.microsoft.com/office/powerpoint/2010/main" val="415386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F60DD-03CE-4C30-BBCA-ED74E4E7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PRIMER PERIODO </a:t>
            </a:r>
            <a:endParaRPr lang="es-CO" dirty="0"/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204EE4B2-E6B4-4C2E-9095-9D926D7335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307448"/>
              </p:ext>
            </p:extLst>
          </p:nvPr>
        </p:nvGraphicFramePr>
        <p:xfrm>
          <a:off x="2095500" y="1282700"/>
          <a:ext cx="8527677" cy="5307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3597">
                  <a:extLst>
                    <a:ext uri="{9D8B030D-6E8A-4147-A177-3AD203B41FA5}">
                      <a16:colId xmlns:a16="http://schemas.microsoft.com/office/drawing/2014/main" val="1693153028"/>
                    </a:ext>
                  </a:extLst>
                </a:gridCol>
                <a:gridCol w="4020330">
                  <a:extLst>
                    <a:ext uri="{9D8B030D-6E8A-4147-A177-3AD203B41FA5}">
                      <a16:colId xmlns:a16="http://schemas.microsoft.com/office/drawing/2014/main" val="2785486237"/>
                    </a:ext>
                  </a:extLst>
                </a:gridCol>
                <a:gridCol w="2183750">
                  <a:extLst>
                    <a:ext uri="{9D8B030D-6E8A-4147-A177-3AD203B41FA5}">
                      <a16:colId xmlns:a16="http://schemas.microsoft.com/office/drawing/2014/main" val="826854672"/>
                    </a:ext>
                  </a:extLst>
                </a:gridCol>
              </a:tblGrid>
              <a:tr h="196582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FECHA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ACTIVIDAD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RESPONSABLES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1116486194"/>
                  </a:ext>
                </a:extLst>
              </a:tr>
              <a:tr h="393163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Enero 21 – 23 /2025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Elaboración y socialización del proyecto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Docentes ciencias sociales y religión.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2929352980"/>
                  </a:ext>
                </a:extLst>
              </a:tr>
              <a:tr h="78632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Febrero 03 – 07 2025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Socialización Derechos y Deberes de estudiantes según el Pacto de Convivencia.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Coordinador de Convivencia, Docentes área de Ciencias Sociales y religión.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2886977737"/>
                  </a:ext>
                </a:extLst>
              </a:tr>
              <a:tr h="393163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Febrero 10 - 14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Elección de representantes de grado mediante acta.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Comité y Directores de Grado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3722410825"/>
                  </a:ext>
                </a:extLst>
              </a:tr>
              <a:tr h="589745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Febrero 17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Elaboración de planchas cabildo menor estudiantil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1979691271"/>
                  </a:ext>
                </a:extLst>
              </a:tr>
              <a:tr h="589745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Febrero 18 - 21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just"/>
                      <a:r>
                        <a:rPr lang="es-CO" sz="1200">
                          <a:effectLst/>
                        </a:rPr>
                        <a:t>Campaña candidatos cabildo menor estudiantil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1326157817"/>
                  </a:ext>
                </a:extLst>
              </a:tr>
              <a:tr h="589745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Febrero 25 - 2025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just"/>
                      <a:r>
                        <a:rPr lang="es-CO" sz="1200">
                          <a:effectLst/>
                        </a:rPr>
                        <a:t>Elección cabildo menor estudiantil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1637389222"/>
                  </a:ext>
                </a:extLst>
              </a:tr>
              <a:tr h="589745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Febrero 28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just"/>
                      <a:r>
                        <a:rPr lang="es-CO" sz="1200">
                          <a:effectLst/>
                        </a:rPr>
                        <a:t>Posesión Cabildo menor estudiantil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3138542781"/>
                  </a:ext>
                </a:extLst>
              </a:tr>
              <a:tr h="1179490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3 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</a:endParaRPr>
                    </a:p>
                    <a:p>
                      <a:pPr indent="75565" algn="just"/>
                      <a:r>
                        <a:rPr lang="es-ES" sz="1200">
                          <a:effectLst/>
                        </a:rPr>
                        <a:t>Sensibilización y postulación de candidatos a Personero estudiantil y Contralor Estudiantil de acuerdo al perfil consignado en el Pacto de Convivencia.</a:t>
                      </a:r>
                      <a:endParaRPr lang="es-CO" sz="1200">
                        <a:effectLst/>
                      </a:endParaRPr>
                    </a:p>
                    <a:p>
                      <a:pPr indent="75565" algn="just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y Directores de Grado 11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61" marR="14261" marT="0" marB="0"/>
                </a:tc>
                <a:extLst>
                  <a:ext uri="{0D108BD9-81ED-4DB2-BD59-A6C34878D82A}">
                    <a16:rowId xmlns:a16="http://schemas.microsoft.com/office/drawing/2014/main" val="1731260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23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75E366D-17BE-428F-BC82-BF16C68A2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599715"/>
              </p:ext>
            </p:extLst>
          </p:nvPr>
        </p:nvGraphicFramePr>
        <p:xfrm>
          <a:off x="2032000" y="482601"/>
          <a:ext cx="8902700" cy="61489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5781">
                  <a:extLst>
                    <a:ext uri="{9D8B030D-6E8A-4147-A177-3AD203B41FA5}">
                      <a16:colId xmlns:a16="http://schemas.microsoft.com/office/drawing/2014/main" val="2086355655"/>
                    </a:ext>
                  </a:extLst>
                </a:gridCol>
                <a:gridCol w="4864639">
                  <a:extLst>
                    <a:ext uri="{9D8B030D-6E8A-4147-A177-3AD203B41FA5}">
                      <a16:colId xmlns:a16="http://schemas.microsoft.com/office/drawing/2014/main" val="667894785"/>
                    </a:ext>
                  </a:extLst>
                </a:gridCol>
                <a:gridCol w="1612280">
                  <a:extLst>
                    <a:ext uri="{9D8B030D-6E8A-4147-A177-3AD203B41FA5}">
                      <a16:colId xmlns:a16="http://schemas.microsoft.com/office/drawing/2014/main" val="1290306831"/>
                    </a:ext>
                  </a:extLst>
                </a:gridCol>
              </a:tblGrid>
              <a:tr h="902860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4 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</a:endParaRPr>
                    </a:p>
                    <a:p>
                      <a:pPr indent="75565" algn="just"/>
                      <a:r>
                        <a:rPr lang="es-ES" sz="1200">
                          <a:effectLst/>
                        </a:rPr>
                        <a:t>Inscripción de candidatos a Personero estudiantil, Contralor Estudiantil y presentación de planes de gobierno dentro del marco de los Deberes y Derechos de los estudiantes.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y Directores de Grado 11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1134460168"/>
                  </a:ext>
                </a:extLst>
              </a:tr>
              <a:tr h="722289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05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</a:endParaRPr>
                    </a:p>
                    <a:p>
                      <a:pPr indent="75565" algn="just"/>
                      <a:r>
                        <a:rPr lang="es-ES" sz="1200">
                          <a:effectLst/>
                        </a:rPr>
                        <a:t>Revisión de planes de gobierno y sorteo del número en el tarjetón para la campaña.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 y Candidatos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431762706"/>
                  </a:ext>
                </a:extLst>
              </a:tr>
              <a:tr h="541717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06 - 07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Elaboración de tarjetón de candidatos a personería y Contralor Estudiantil.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 y Candidatos.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2879591160"/>
                  </a:ext>
                </a:extLst>
              </a:tr>
              <a:tr h="683312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10 – 14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Presentación y campaña de Candidatos a Personero y Contralor Estudiantil a la Comunidad Estudiantil en las diferentes sedes y centro asociado.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Candidatos y Comité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409485289"/>
                  </a:ext>
                </a:extLst>
              </a:tr>
              <a:tr h="722289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17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</a:endParaRPr>
                    </a:p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Adecuación del software para la elección del personero estudiantil y Contralor Estudiantil.</a:t>
                      </a:r>
                      <a:endParaRPr lang="es-CO" sz="1200" dirty="0">
                        <a:effectLst/>
                      </a:endParaRPr>
                    </a:p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</a:endParaRPr>
                    </a:p>
                    <a:p>
                      <a:pPr indent="75565" algn="ctr"/>
                      <a:r>
                        <a:rPr lang="es-ES" sz="1200">
                          <a:effectLst/>
                        </a:rPr>
                        <a:t>Rector y Secretarios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908689710"/>
                  </a:ext>
                </a:extLst>
              </a:tr>
              <a:tr h="722289">
                <a:tc>
                  <a:txBody>
                    <a:bodyPr/>
                    <a:lstStyle/>
                    <a:p>
                      <a:pPr indent="75565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19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</a:endParaRPr>
                    </a:p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Elección del Personero Estudiantil y Contralor Estudiantil INESAB</a:t>
                      </a:r>
                      <a:endParaRPr lang="es-CO" sz="1200" dirty="0">
                        <a:effectLst/>
                      </a:endParaRPr>
                    </a:p>
                    <a:p>
                      <a:pPr indent="75565" algn="just"/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 y Directores de grado.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622480382"/>
                  </a:ext>
                </a:extLst>
              </a:tr>
              <a:tr h="911084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Marzo 21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/>
                      <a:r>
                        <a:rPr lang="es-ES" sz="1200">
                          <a:effectLst/>
                        </a:rPr>
                        <a:t> </a:t>
                      </a:r>
                      <a:endParaRPr lang="es-CO" sz="1200">
                        <a:effectLst/>
                      </a:endParaRPr>
                    </a:p>
                    <a:p>
                      <a:pPr indent="75565" algn="just"/>
                      <a:r>
                        <a:rPr lang="es-ES" sz="1200">
                          <a:effectLst/>
                        </a:rPr>
                        <a:t>Toma de juramento y posesión de Personero Estudiantil, Contralor Estudiantil y Representante al Consejo Directivo, presentación en las diferentes Sedes y Centro Asociado.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Comité del Proyecto</a:t>
                      </a:r>
                    </a:p>
                    <a:p>
                      <a:pPr indent="75565"/>
                      <a:r>
                        <a:rPr lang="es-CO" sz="1200">
                          <a:effectLst/>
                        </a:rPr>
                        <a:t> 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1807733105"/>
                  </a:ext>
                </a:extLst>
              </a:tr>
              <a:tr h="902860"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>
                          <a:effectLst/>
                        </a:rPr>
                        <a:t>Abril 3 de 2025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CO" sz="1200">
                          <a:effectLst/>
                        </a:rPr>
                        <a:t>Charlas de orientación sobre el liderazgo y participación ciudadana a estudiantes de primaria, con participación del concejo de juventudes.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tc>
                  <a:txBody>
                    <a:bodyPr/>
                    <a:lstStyle/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Comité del Proyecto</a:t>
                      </a:r>
                    </a:p>
                    <a:p>
                      <a:pPr indent="75565" algn="ctr"/>
                      <a:r>
                        <a:rPr lang="es-CO" sz="1200" dirty="0">
                          <a:effectLst/>
                        </a:rPr>
                        <a:t> 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43" marR="32143" marT="0" marB="0"/>
                </a:tc>
                <a:extLst>
                  <a:ext uri="{0D108BD9-81ED-4DB2-BD59-A6C34878D82A}">
                    <a16:rowId xmlns:a16="http://schemas.microsoft.com/office/drawing/2014/main" val="3227249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1717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1660</Words>
  <Application>Microsoft Macintosh PowerPoint</Application>
  <PresentationFormat>Panorámica</PresentationFormat>
  <Paragraphs>239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3</vt:lpstr>
      <vt:lpstr>Faceta</vt:lpstr>
      <vt:lpstr>EDUCACIÓN PARA LA DEMOCRACIA Y EL EJERCICIO DE LOS DERECHOS HUMANOS </vt:lpstr>
      <vt:lpstr>FORMULACIÓN DEL PROBLEMA </vt:lpstr>
      <vt:lpstr>DIAGNOSTICO</vt:lpstr>
      <vt:lpstr>JUSTIFICACION</vt:lpstr>
      <vt:lpstr>OBJETIVO GENERAL  </vt:lpstr>
      <vt:lpstr>OBJETIVOS ESPECÍFICOS </vt:lpstr>
      <vt:lpstr>CRONOGRAMA DE ACTIVIDADES </vt:lpstr>
      <vt:lpstr>PRIMER PERIODO </vt:lpstr>
      <vt:lpstr>Presentación de PowerPoint</vt:lpstr>
      <vt:lpstr>Presentación de PowerPoint</vt:lpstr>
      <vt:lpstr>SEGUNDO PERIODO  </vt:lpstr>
      <vt:lpstr>TERCER PERIODO</vt:lpstr>
      <vt:lpstr>PRESUPUESTO 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PARA LA DEMOCRACIA Y EL EJERCICIO DE LOS DERECHOS HUMANOS</dc:title>
  <dc:creator>acer i5</dc:creator>
  <cp:lastModifiedBy>Microsoft Office User</cp:lastModifiedBy>
  <cp:revision>9</cp:revision>
  <dcterms:created xsi:type="dcterms:W3CDTF">2025-01-23T16:10:17Z</dcterms:created>
  <dcterms:modified xsi:type="dcterms:W3CDTF">2025-01-24T13:38:57Z</dcterms:modified>
</cp:coreProperties>
</file>